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2" r:id="rId4"/>
    <p:sldId id="283" r:id="rId5"/>
    <p:sldId id="284" r:id="rId6"/>
    <p:sldId id="285" r:id="rId7"/>
    <p:sldId id="258" r:id="rId8"/>
    <p:sldId id="259" r:id="rId9"/>
    <p:sldId id="291" r:id="rId10"/>
    <p:sldId id="292" r:id="rId11"/>
    <p:sldId id="261" r:id="rId12"/>
    <p:sldId id="262" r:id="rId13"/>
    <p:sldId id="264" r:id="rId14"/>
    <p:sldId id="263" r:id="rId15"/>
    <p:sldId id="286" r:id="rId16"/>
    <p:sldId id="265" r:id="rId17"/>
    <p:sldId id="266" r:id="rId18"/>
    <p:sldId id="288" r:id="rId19"/>
    <p:sldId id="287" r:id="rId20"/>
    <p:sldId id="289" r:id="rId21"/>
    <p:sldId id="269" r:id="rId22"/>
    <p:sldId id="290" r:id="rId23"/>
    <p:sldId id="294" r:id="rId24"/>
    <p:sldId id="300" r:id="rId25"/>
    <p:sldId id="301" r:id="rId26"/>
    <p:sldId id="302" r:id="rId27"/>
    <p:sldId id="297" r:id="rId28"/>
    <p:sldId id="303" r:id="rId29"/>
    <p:sldId id="306" r:id="rId30"/>
    <p:sldId id="279" r:id="rId31"/>
    <p:sldId id="280" r:id="rId32"/>
    <p:sldId id="281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oper Hewitt Heavy" panose="020B0600070205080204" charset="0"/>
      <p:regular r:id="rId39"/>
    </p:embeddedFont>
    <p:embeddedFont>
      <p:font typeface="Yu Gothic Medium" panose="020B0500000000000000" pitchFamily="50" charset="-128"/>
      <p:regular r:id="rId40"/>
    </p:embeddedFont>
    <p:embeddedFont>
      <p:font typeface="せのびゴシック Bold" panose="02000600000000000000" pitchFamily="2" charset="-128"/>
      <p:bold r:id="rId41"/>
    </p:embeddedFont>
    <p:embeddedFont>
      <p:font typeface="せのびゴシック Regular" panose="02000600000000000000" pitchFamily="2" charset="-128"/>
      <p:regular r:id="rId42"/>
    </p:embeddedFont>
    <p:embeddedFont>
      <p:font typeface="游ゴシック" panose="020B0400000000000000" pitchFamily="50" charset="-128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5" autoAdjust="0"/>
    <p:restoredTop sz="94622" autoAdjust="0"/>
  </p:normalViewPr>
  <p:slideViewPr>
    <p:cSldViewPr>
      <p:cViewPr varScale="1">
        <p:scale>
          <a:sx n="42" d="100"/>
          <a:sy n="42" d="100"/>
        </p:scale>
        <p:origin x="42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3F9F-1F12-4938-952F-2E64C277EE3A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0913B-065E-4B39-9ADE-2ACD87E2E4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541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0913B-065E-4B39-9ADE-2ACD87E2E41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03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0913B-065E-4B39-9ADE-2ACD87E2E41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0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4.svg"/><Relationship Id="rId21" Type="http://schemas.openxmlformats.org/officeDocument/2006/relationships/image" Target="../media/image40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17" Type="http://schemas.openxmlformats.org/officeDocument/2006/relationships/image" Target="../media/image10.svg"/><Relationship Id="rId25" Type="http://schemas.openxmlformats.org/officeDocument/2006/relationships/image" Target="../media/image44.sv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39.png"/><Relationship Id="rId29" Type="http://schemas.openxmlformats.org/officeDocument/2006/relationships/image" Target="../media/image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svg"/><Relationship Id="rId24" Type="http://schemas.openxmlformats.org/officeDocument/2006/relationships/image" Target="../media/image43.png"/><Relationship Id="rId5" Type="http://schemas.openxmlformats.org/officeDocument/2006/relationships/image" Target="../media/image6.svg"/><Relationship Id="rId15" Type="http://schemas.openxmlformats.org/officeDocument/2006/relationships/image" Target="../media/image36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10" Type="http://schemas.openxmlformats.org/officeDocument/2006/relationships/image" Target="../media/image23.png"/><Relationship Id="rId19" Type="http://schemas.openxmlformats.org/officeDocument/2006/relationships/image" Target="../media/image38.svg"/><Relationship Id="rId31" Type="http://schemas.openxmlformats.org/officeDocument/2006/relationships/image" Target="../media/image50.svg"/><Relationship Id="rId4" Type="http://schemas.openxmlformats.org/officeDocument/2006/relationships/image" Target="../media/image5.png"/><Relationship Id="rId9" Type="http://schemas.openxmlformats.org/officeDocument/2006/relationships/image" Target="../media/image15.svg"/><Relationship Id="rId14" Type="http://schemas.openxmlformats.org/officeDocument/2006/relationships/image" Target="../media/image35.pn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30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flipH="1">
            <a:off x="12959541" y="2944244"/>
            <a:ext cx="3049275" cy="7800471"/>
          </a:xfrm>
          <a:custGeom>
            <a:avLst/>
            <a:gdLst/>
            <a:ahLst/>
            <a:cxnLst/>
            <a:rect l="l" t="t" r="r" b="b"/>
            <a:pathLst>
              <a:path w="3049275" h="7800471">
                <a:moveTo>
                  <a:pt x="3049275" y="0"/>
                </a:moveTo>
                <a:lnTo>
                  <a:pt x="0" y="0"/>
                </a:lnTo>
                <a:lnTo>
                  <a:pt x="0" y="7800472"/>
                </a:lnTo>
                <a:lnTo>
                  <a:pt x="3049275" y="7800472"/>
                </a:lnTo>
                <a:lnTo>
                  <a:pt x="30492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551089" y="3738456"/>
            <a:ext cx="7184063" cy="234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SE</a:t>
            </a:r>
            <a:r>
              <a:rPr lang="ja-JP" alt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プラス</a:t>
            </a:r>
            <a:endParaRPr lang="en-US" sz="6000" b="1" spc="300" dirty="0">
              <a:solidFill>
                <a:srgbClr val="FFFFFF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600"/>
              </a:lnSpc>
            </a:pPr>
            <a:r>
              <a:rPr lang="en-US" altLang="ja-JP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6</a:t>
            </a:r>
            <a:r>
              <a:rPr lang="ja-JP" altLang="en-US" sz="6000" b="1" spc="300" dirty="0">
                <a:solidFill>
                  <a:srgbClr val="FFFFFF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月成果発表会</a:t>
            </a:r>
            <a:endParaRPr lang="en-US" sz="6000" b="1" spc="300" dirty="0">
              <a:solidFill>
                <a:srgbClr val="FFFFFF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19725" y="6845638"/>
            <a:ext cx="7184063" cy="58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ja-JP" altLang="en-US" sz="3600" spc="419" dirty="0">
                <a:solidFill>
                  <a:srgbClr val="E8E8E8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チーム源田</a:t>
            </a:r>
            <a:endParaRPr lang="en-US" sz="3600" spc="419" dirty="0">
              <a:solidFill>
                <a:srgbClr val="E8E8E8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8142745" y="3646775"/>
            <a:ext cx="8093953" cy="281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自分の疑問のレベルがわからず</a:t>
            </a:r>
            <a:endParaRPr lang="en-US" altLang="ja-JP" sz="4000" b="1" spc="4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ct val="2500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質問をためらってしまう</a:t>
            </a:r>
            <a:endParaRPr lang="en-US" sz="4000" b="1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6729634" cy="2042888"/>
              <a:chOff x="0" y="-47625"/>
              <a:chExt cx="2165013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16501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ペルソナ定義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E3EED7A-5EBA-462A-ABF1-055B7B5DF8C1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29" name="Group 29"/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4" name="図 53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563EFEF3-C14C-483E-9D73-7EC67563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8B65BF9-8ADE-4044-B088-CC7A91CA8BEC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36" name="TextBox 36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35" name="Freeform 35"/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38" name="TextBox 38"/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気弱な新人</a:t>
                </a:r>
                <a:endParaRPr lang="en-US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046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61204" y="2842097"/>
            <a:ext cx="13965591" cy="232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4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質問は</a:t>
            </a:r>
            <a:r>
              <a:rPr lang="ja-JP" altLang="en-US" sz="72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する側、される側</a:t>
            </a:r>
            <a:endParaRPr lang="en-US" altLang="ja-JP" sz="72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ja-JP" altLang="en-US" sz="54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どちらにとっても有益</a:t>
            </a:r>
            <a:endParaRPr lang="en-US" sz="54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ミッション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4420" y="6326628"/>
            <a:ext cx="13379158" cy="157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解決できれば会社全体の学習意欲が</a:t>
            </a:r>
            <a:endParaRPr lang="en-US" altLang="ja-JP" sz="4000" b="1" spc="480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64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向上するのではないか</a:t>
            </a:r>
            <a:endParaRPr lang="en-US" sz="4000" b="1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048451" y="4988955"/>
            <a:ext cx="6477000" cy="519701"/>
          </a:xfrm>
          <a:custGeom>
            <a:avLst/>
            <a:gdLst/>
            <a:ahLst/>
            <a:cxnLst/>
            <a:rect l="l" t="t" r="r" b="b"/>
            <a:pathLst>
              <a:path w="3523396" h="519701">
                <a:moveTo>
                  <a:pt x="0" y="0"/>
                </a:moveTo>
                <a:lnTo>
                  <a:pt x="3523396" y="0"/>
                </a:lnTo>
                <a:lnTo>
                  <a:pt x="3523396" y="519701"/>
                </a:lnTo>
                <a:lnTo>
                  <a:pt x="0" y="51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9BB377A-29EC-40E9-848A-4BE71001175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4" name="Group 5">
              <a:extLst>
                <a:ext uri="{FF2B5EF4-FFF2-40B4-BE49-F238E27FC236}">
                  <a16:creationId xmlns:a16="http://schemas.microsoft.com/office/drawing/2014/main" id="{08131048-4258-4B0B-B38B-72CCB13E488E}"/>
                </a:ext>
              </a:extLst>
            </p:cNvPr>
            <p:cNvGrpSpPr/>
            <p:nvPr/>
          </p:nvGrpSpPr>
          <p:grpSpPr>
            <a:xfrm>
              <a:off x="-938433" y="-148035"/>
              <a:ext cx="5967633" cy="2042888"/>
              <a:chOff x="0" y="-47625"/>
              <a:chExt cx="1919867" cy="657225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8050AC19-AA47-4898-B61B-D9B8C803DD36}"/>
                  </a:ext>
                </a:extLst>
              </p:cNvPr>
              <p:cNvSpPr/>
              <p:nvPr/>
            </p:nvSpPr>
            <p:spPr>
              <a:xfrm>
                <a:off x="0" y="0"/>
                <a:ext cx="1919867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id="{3296A7C1-DFB0-4A0E-8512-BAF64CDAA4F5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22D408AE-6DC6-4DF3-9F93-130D2793E51E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制作の動機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75215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600" dirty="0">
                <a:solidFill>
                  <a:srgbClr val="FFFFFF"/>
                </a:solidFill>
                <a:ea typeface="Noto Sans Black"/>
              </a:rPr>
              <a:t>プロジェクト概要</a:t>
            </a:r>
            <a:endParaRPr lang="en-US" sz="4800" spc="6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2736031" y="3927639"/>
            <a:ext cx="4895743" cy="7737525"/>
          </a:xfrm>
          <a:custGeom>
            <a:avLst/>
            <a:gdLst/>
            <a:ahLst/>
            <a:cxnLst/>
            <a:rect l="l" t="t" r="r" b="b"/>
            <a:pathLst>
              <a:path w="4895743" h="7737525">
                <a:moveTo>
                  <a:pt x="4895744" y="0"/>
                </a:moveTo>
                <a:lnTo>
                  <a:pt x="0" y="0"/>
                </a:lnTo>
                <a:lnTo>
                  <a:pt x="0" y="7737525"/>
                </a:lnTo>
                <a:lnTo>
                  <a:pt x="4895744" y="7737525"/>
                </a:lnTo>
                <a:lnTo>
                  <a:pt x="48957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02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148263" y="6496050"/>
            <a:ext cx="6224843" cy="206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実名でも匿名でも</a:t>
            </a:r>
            <a:r>
              <a:rPr lang="en-US" altLang="ja-JP" sz="4400" b="1" spc="419" dirty="0">
                <a:solidFill>
                  <a:srgbClr val="000000"/>
                </a:solidFill>
                <a:ea typeface="Noto Sans Black"/>
              </a:rPr>
              <a:t>OK</a:t>
            </a: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質問しやすい新人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回答しやすい先輩</a:t>
            </a:r>
            <a:endParaRPr lang="en-US" sz="3200" spc="419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14893" y="6496050"/>
            <a:ext cx="6224843" cy="2075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同じ趣味を持つ人を探す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健康やキャリアについて相談</a:t>
            </a:r>
            <a:endParaRPr lang="en-US" altLang="ja-JP" sz="3200" spc="419" dirty="0">
              <a:solidFill>
                <a:srgbClr val="000000"/>
              </a:solidFill>
              <a:ea typeface="Noto Sans Black"/>
            </a:endParaRPr>
          </a:p>
          <a:p>
            <a:pPr algn="ctr">
              <a:lnSpc>
                <a:spcPts val="5599"/>
              </a:lnSpc>
            </a:pPr>
            <a:r>
              <a:rPr lang="ja-JP" altLang="en-US" sz="3200" spc="419" dirty="0">
                <a:solidFill>
                  <a:srgbClr val="000000"/>
                </a:solidFill>
                <a:ea typeface="Noto Sans Black"/>
              </a:rPr>
              <a:t>会社全体のコミュニティに</a:t>
            </a:r>
            <a:endParaRPr lang="en-US" sz="3200" spc="419" dirty="0">
              <a:solidFill>
                <a:srgbClr val="000000"/>
              </a:solidFill>
              <a:ea typeface="Noto Sans Black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CC3ABA5-989B-42FB-8DD0-5346C3FC5B9D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5" name="Group 5"/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5E868D3D-BCD6-4D17-990A-184E59B6E8C4}"/>
              </a:ext>
            </a:extLst>
          </p:cNvPr>
          <p:cNvGrpSpPr/>
          <p:nvPr/>
        </p:nvGrpSpPr>
        <p:grpSpPr>
          <a:xfrm>
            <a:off x="1911202" y="1894853"/>
            <a:ext cx="6698965" cy="3972547"/>
            <a:chOff x="1911202" y="1894853"/>
            <a:chExt cx="6698965" cy="3972547"/>
          </a:xfrm>
        </p:grpSpPr>
        <p:sp>
          <p:nvSpPr>
            <p:cNvPr id="9" name="TextBox 9"/>
            <p:cNvSpPr txBox="1"/>
            <p:nvPr/>
          </p:nvSpPr>
          <p:spPr>
            <a:xfrm>
              <a:off x="1911202" y="4914900"/>
              <a:ext cx="6698965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ja-JP" altLang="en-US" sz="4800" spc="1440" dirty="0">
                  <a:solidFill>
                    <a:srgbClr val="000000"/>
                  </a:solidFill>
                  <a:latin typeface="せのびゴシック Bold" panose="02000600000000000000" pitchFamily="2" charset="-128"/>
                  <a:ea typeface="せのびゴシック Bold" panose="02000600000000000000" pitchFamily="2" charset="-128"/>
                </a:rPr>
                <a:t>匿名性</a:t>
              </a:r>
              <a:endParaRPr lang="en-US" sz="4800" spc="144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endParaRPr>
            </a:p>
          </p:txBody>
        </p:sp>
        <p:pic>
          <p:nvPicPr>
            <p:cNvPr id="16" name="グラフィックス 15" descr="パーティ用の仮面 枠線">
              <a:extLst>
                <a:ext uri="{FF2B5EF4-FFF2-40B4-BE49-F238E27FC236}">
                  <a16:creationId xmlns:a16="http://schemas.microsoft.com/office/drawing/2014/main" id="{F95CC8BC-E5EC-4917-B7A1-F1626BFF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12787" y="1894853"/>
              <a:ext cx="3295793" cy="3295793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204ECEC-6806-4844-86FB-F7DEF1DFED25}"/>
              </a:ext>
            </a:extLst>
          </p:cNvPr>
          <p:cNvGrpSpPr/>
          <p:nvPr/>
        </p:nvGrpSpPr>
        <p:grpSpPr>
          <a:xfrm>
            <a:off x="9677833" y="1894853"/>
            <a:ext cx="6698965" cy="3972547"/>
            <a:chOff x="9677833" y="1894853"/>
            <a:chExt cx="6698965" cy="3972547"/>
          </a:xfrm>
        </p:grpSpPr>
        <p:sp>
          <p:nvSpPr>
            <p:cNvPr id="11" name="TextBox 11"/>
            <p:cNvSpPr txBox="1"/>
            <p:nvPr/>
          </p:nvSpPr>
          <p:spPr>
            <a:xfrm>
              <a:off x="9677833" y="4914900"/>
              <a:ext cx="6698965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59"/>
                </a:lnSpc>
              </a:pPr>
              <a:r>
                <a:rPr lang="ja-JP" altLang="en-US" sz="4800" spc="1440" dirty="0">
                  <a:solidFill>
                    <a:srgbClr val="000000"/>
                  </a:solidFill>
                  <a:latin typeface="せのびゴシック Bold" panose="02000600000000000000" pitchFamily="2" charset="-128"/>
                  <a:ea typeface="せのびゴシック Bold" panose="02000600000000000000" pitchFamily="2" charset="-128"/>
                </a:rPr>
                <a:t>掲示板</a:t>
              </a:r>
              <a:endParaRPr lang="en-US" sz="4800" spc="144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endParaRPr>
            </a:p>
          </p:txBody>
        </p:sp>
        <p:pic>
          <p:nvPicPr>
            <p:cNvPr id="18" name="グラフィックス 17" descr="スクロール 枠線">
              <a:extLst>
                <a:ext uri="{FF2B5EF4-FFF2-40B4-BE49-F238E27FC236}">
                  <a16:creationId xmlns:a16="http://schemas.microsoft.com/office/drawing/2014/main" id="{19C0C721-A224-45CB-AD2E-A893318C5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86186" y="1894853"/>
              <a:ext cx="3295794" cy="3295794"/>
            </a:xfrm>
            <a:prstGeom prst="rect">
              <a:avLst/>
            </a:prstGeom>
          </p:spPr>
        </p:pic>
      </p:grpSp>
      <p:pic>
        <p:nvPicPr>
          <p:cNvPr id="20" name="グラフィックス 19" descr="追加 単色塗りつぶし">
            <a:extLst>
              <a:ext uri="{FF2B5EF4-FFF2-40B4-BE49-F238E27FC236}">
                <a16:creationId xmlns:a16="http://schemas.microsoft.com/office/drawing/2014/main" id="{8CD79063-9390-4E3D-9513-2F3F08494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6800" y="3538825"/>
            <a:ext cx="914400" cy="914400"/>
          </a:xfrm>
          <a:prstGeom prst="rect">
            <a:avLst/>
          </a:prstGeom>
        </p:spPr>
      </p:pic>
      <p:grpSp>
        <p:nvGrpSpPr>
          <p:cNvPr id="19" name="Group 2">
            <a:extLst>
              <a:ext uri="{FF2B5EF4-FFF2-40B4-BE49-F238E27FC236}">
                <a16:creationId xmlns:a16="http://schemas.microsoft.com/office/drawing/2014/main" id="{45466252-A08C-4B56-A7B4-067DDD103FB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373C836A-AF1F-47AB-BAF2-F3E7F418F83B}"/>
                </a:ext>
              </a:extLst>
            </p:cNvPr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D878297C-30BD-47E2-B52E-764260CC6B99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112792CC-3C65-4174-B58B-4B07AEA54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40" y="2296020"/>
            <a:ext cx="11389920" cy="5694959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FBE06BED-A01E-47BE-BB1A-8F9ECBCA4EF8}"/>
              </a:ext>
            </a:extLst>
          </p:cNvPr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制作のコンセプト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A9712A6-649D-4079-B6AC-B5498EDA76E8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79BC1557-8F52-4471-8299-28A420D2D2AE}"/>
                </a:ext>
              </a:extLst>
            </p:cNvPr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506E0A43-8402-4D19-AC1D-248D1CC98614}"/>
                  </a:ext>
                </a:extLst>
              </p:cNvPr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22" name="TextBox 7">
                <a:extLst>
                  <a:ext uri="{FF2B5EF4-FFF2-40B4-BE49-F238E27FC236}">
                    <a16:creationId xmlns:a16="http://schemas.microsoft.com/office/drawing/2014/main" id="{384B10D6-9CEE-4CC3-9246-4303F5266424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56882233-9798-49E7-88B7-13FB1EC71FD3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7503537" cy="1162826"/>
            <a:chOff x="0" y="0"/>
            <a:chExt cx="2413988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13988" cy="374097"/>
            </a:xfrm>
            <a:custGeom>
              <a:avLst/>
              <a:gdLst/>
              <a:ahLst/>
              <a:cxnLst/>
              <a:rect l="l" t="t" r="r" b="b"/>
              <a:pathLst>
                <a:path w="2413988" h="374097">
                  <a:moveTo>
                    <a:pt x="203200" y="374097"/>
                  </a:moveTo>
                  <a:lnTo>
                    <a:pt x="2210788" y="374097"/>
                  </a:lnTo>
                  <a:lnTo>
                    <a:pt x="2413988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2C415149-D89A-42BB-957C-0ABF2B0E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62" y="2296020"/>
            <a:ext cx="11389920" cy="5694959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DFBDD2C0-4B76-426B-AFAB-C93480ACBCD2}"/>
              </a:ext>
            </a:extLst>
          </p:cNvPr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アプリのロゴ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1870" y="3054886"/>
            <a:ext cx="8009793" cy="245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5600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会社内の憩いの場</a:t>
            </a:r>
            <a:endParaRPr lang="en-US" altLang="ja-JP" sz="5600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5600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「中庭」</a:t>
            </a:r>
            <a:endParaRPr lang="en-US" sz="5600" u="none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7BE7D5D9-BD1F-4365-A674-F776903B66BB}"/>
              </a:ext>
            </a:extLst>
          </p:cNvPr>
          <p:cNvSpPr txBox="1"/>
          <p:nvPr/>
        </p:nvSpPr>
        <p:spPr>
          <a:xfrm>
            <a:off x="871870" y="6037709"/>
            <a:ext cx="8009793" cy="157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3600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”風通しのいい”中庭で</a:t>
            </a:r>
            <a:endParaRPr lang="en-US" altLang="ja-JP" sz="3600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3600" u="none" spc="6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コミュニケーションをとろう</a:t>
            </a:r>
            <a:endParaRPr lang="en-US" sz="3600" u="none" spc="6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C4AE166-F075-4FC0-8F1A-A5CAA108AC39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7" name="Group 5">
              <a:extLst>
                <a:ext uri="{FF2B5EF4-FFF2-40B4-BE49-F238E27FC236}">
                  <a16:creationId xmlns:a16="http://schemas.microsoft.com/office/drawing/2014/main" id="{54891936-4FDF-48CC-B32B-74CDA75C9453}"/>
                </a:ext>
              </a:extLst>
            </p:cNvPr>
            <p:cNvGrpSpPr/>
            <p:nvPr/>
          </p:nvGrpSpPr>
          <p:grpSpPr>
            <a:xfrm>
              <a:off x="-938433" y="-148035"/>
              <a:ext cx="8329832" cy="2042888"/>
              <a:chOff x="0" y="-47625"/>
              <a:chExt cx="2679818" cy="657225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8EF8BB39-C95D-4AD2-906E-6DD7AF36761C}"/>
                  </a:ext>
                </a:extLst>
              </p:cNvPr>
              <p:cNvSpPr/>
              <p:nvPr/>
            </p:nvSpPr>
            <p:spPr>
              <a:xfrm>
                <a:off x="0" y="0"/>
                <a:ext cx="267981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DCF823F9-7D86-44FB-92DB-16496815832A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B8273E30-F052-4B6D-985C-9582CFFB3DB5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制作のコンセプト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A23DAFE6-A4ED-4D76-8CEB-27C33FA92088}"/>
              </a:ext>
            </a:extLst>
          </p:cNvPr>
          <p:cNvSpPr txBox="1"/>
          <p:nvPr/>
        </p:nvSpPr>
        <p:spPr>
          <a:xfrm>
            <a:off x="9564695" y="7501606"/>
            <a:ext cx="8009793" cy="193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4400" spc="-3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社内ツールとしての利用を</a:t>
            </a:r>
            <a:endParaRPr lang="en-US" altLang="ja-JP" sz="4400" spc="-3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4400" spc="-3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前提としています</a:t>
            </a:r>
            <a:endParaRPr lang="en-US" sz="4400" u="none" spc="-30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12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15867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機能紹介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814297" y="3182061"/>
            <a:ext cx="5463342" cy="5880309"/>
          </a:xfrm>
          <a:custGeom>
            <a:avLst/>
            <a:gdLst/>
            <a:ahLst/>
            <a:cxnLst/>
            <a:rect l="l" t="t" r="r" b="b"/>
            <a:pathLst>
              <a:path w="5463342" h="5880309">
                <a:moveTo>
                  <a:pt x="5463341" y="0"/>
                </a:moveTo>
                <a:lnTo>
                  <a:pt x="0" y="0"/>
                </a:lnTo>
                <a:lnTo>
                  <a:pt x="0" y="5880309"/>
                </a:lnTo>
                <a:lnTo>
                  <a:pt x="5463341" y="5880309"/>
                </a:lnTo>
                <a:lnTo>
                  <a:pt x="54633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03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9853833" cy="1162826"/>
            <a:chOff x="0" y="0"/>
            <a:chExt cx="1983951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3951" cy="374097"/>
            </a:xfrm>
            <a:custGeom>
              <a:avLst/>
              <a:gdLst/>
              <a:ahLst/>
              <a:cxnLst/>
              <a:rect l="l" t="t" r="r" b="b"/>
              <a:pathLst>
                <a:path w="1983951" h="374097">
                  <a:moveTo>
                    <a:pt x="203200" y="374097"/>
                  </a:moveTo>
                  <a:lnTo>
                    <a:pt x="1780751" y="374097"/>
                  </a:lnTo>
                  <a:lnTo>
                    <a:pt x="1983951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133617" y="2563528"/>
            <a:ext cx="11563565" cy="6632720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2928" b="-2928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実際に動かしてみよう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pic>
        <p:nvPicPr>
          <p:cNvPr id="32" name="図 3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CDF1EBA-79E9-4AE5-BCA2-2C5DA7BA3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82" y="2935963"/>
            <a:ext cx="8758541" cy="578927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536097" y="4398071"/>
            <a:ext cx="13215805" cy="15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4400" b="1" spc="1800" dirty="0">
                <a:solidFill>
                  <a:srgbClr val="FFFFFF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画面が変わるまでしばらく</a:t>
            </a:r>
            <a:endParaRPr lang="en-US" altLang="ja-JP" sz="4400" b="1" spc="1800" dirty="0">
              <a:solidFill>
                <a:srgbClr val="FFFFFF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 algn="ctr">
              <a:lnSpc>
                <a:spcPts val="6120"/>
              </a:lnSpc>
            </a:pPr>
            <a:r>
              <a:rPr lang="ja-JP" altLang="en-US" sz="4400" b="1" spc="1800" dirty="0">
                <a:solidFill>
                  <a:srgbClr val="FFFFFF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お待ちください</a:t>
            </a:r>
            <a:endParaRPr lang="en-US" sz="4400" b="1" spc="1800" dirty="0">
              <a:solidFill>
                <a:srgbClr val="FFFFFF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79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9853833" cy="1162826"/>
            <a:chOff x="0" y="0"/>
            <a:chExt cx="1983951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3951" cy="374097"/>
            </a:xfrm>
            <a:custGeom>
              <a:avLst/>
              <a:gdLst/>
              <a:ahLst/>
              <a:cxnLst/>
              <a:rect l="l" t="t" r="r" b="b"/>
              <a:pathLst>
                <a:path w="1983951" h="374097">
                  <a:moveTo>
                    <a:pt x="203200" y="374097"/>
                  </a:moveTo>
                  <a:lnTo>
                    <a:pt x="1780751" y="374097"/>
                  </a:lnTo>
                  <a:lnTo>
                    <a:pt x="1983951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311659" y="2636327"/>
            <a:ext cx="9346525" cy="6268426"/>
          </a:xfrm>
          <a:custGeom>
            <a:avLst/>
            <a:gdLst/>
            <a:ahLst/>
            <a:cxnLst/>
            <a:rect l="l" t="t" r="r" b="b"/>
            <a:pathLst>
              <a:path w="6451600" h="4326890">
                <a:moveTo>
                  <a:pt x="6224270" y="0"/>
                </a:moveTo>
                <a:lnTo>
                  <a:pt x="226060" y="0"/>
                </a:lnTo>
                <a:cubicBezTo>
                  <a:pt x="101600" y="0"/>
                  <a:pt x="0" y="101600"/>
                  <a:pt x="0" y="226060"/>
                </a:cubicBezTo>
                <a:lnTo>
                  <a:pt x="0" y="4326890"/>
                </a:lnTo>
                <a:lnTo>
                  <a:pt x="6451601" y="4326890"/>
                </a:lnTo>
                <a:lnTo>
                  <a:pt x="6451601" y="226060"/>
                </a:lnTo>
                <a:cubicBezTo>
                  <a:pt x="6450331" y="101600"/>
                  <a:pt x="6348731" y="0"/>
                  <a:pt x="6224270" y="0"/>
                </a:cubicBezTo>
                <a:close/>
                <a:moveTo>
                  <a:pt x="6252210" y="4043680"/>
                </a:moveTo>
                <a:lnTo>
                  <a:pt x="196851" y="4043680"/>
                </a:lnTo>
                <a:lnTo>
                  <a:pt x="196851" y="255270"/>
                </a:lnTo>
                <a:lnTo>
                  <a:pt x="6252210" y="255270"/>
                </a:lnTo>
                <a:lnTo>
                  <a:pt x="6252210" y="4043680"/>
                </a:lnTo>
                <a:close/>
              </a:path>
            </a:pathLst>
          </a:custGeom>
          <a:solidFill>
            <a:srgbClr val="000000"/>
          </a:solidFill>
        </p:spPr>
      </p:sp>
      <p:sp>
        <p:nvSpPr>
          <p:cNvPr id="10" name="Freeform 10"/>
          <p:cNvSpPr/>
          <p:nvPr/>
        </p:nvSpPr>
        <p:spPr>
          <a:xfrm>
            <a:off x="3202219" y="2605049"/>
            <a:ext cx="11563565" cy="6581204"/>
          </a:xfrm>
          <a:custGeom>
            <a:avLst/>
            <a:gdLst/>
            <a:ahLst/>
            <a:cxnLst/>
            <a:rect l="l" t="t" r="r" b="b"/>
            <a:pathLst>
              <a:path w="7981950" h="4542790">
                <a:moveTo>
                  <a:pt x="7239000" y="4348480"/>
                </a:moveTo>
                <a:lnTo>
                  <a:pt x="7239000" y="243840"/>
                </a:lnTo>
                <a:cubicBezTo>
                  <a:pt x="7239000" y="109220"/>
                  <a:pt x="7129780" y="0"/>
                  <a:pt x="6995160" y="0"/>
                </a:cubicBezTo>
                <a:lnTo>
                  <a:pt x="985520" y="0"/>
                </a:lnTo>
                <a:cubicBezTo>
                  <a:pt x="852170" y="0"/>
                  <a:pt x="742950" y="109220"/>
                  <a:pt x="742950" y="243840"/>
                </a:cubicBezTo>
                <a:lnTo>
                  <a:pt x="742950" y="4349750"/>
                </a:lnTo>
                <a:lnTo>
                  <a:pt x="0" y="4349750"/>
                </a:lnTo>
                <a:lnTo>
                  <a:pt x="0" y="4447540"/>
                </a:lnTo>
                <a:cubicBezTo>
                  <a:pt x="0" y="4500880"/>
                  <a:pt x="43180" y="4542790"/>
                  <a:pt x="95250" y="4542790"/>
                </a:cubicBezTo>
                <a:lnTo>
                  <a:pt x="7886700" y="4542790"/>
                </a:lnTo>
                <a:cubicBezTo>
                  <a:pt x="7940040" y="4542790"/>
                  <a:pt x="7981950" y="4499610"/>
                  <a:pt x="7981950" y="4447540"/>
                </a:cubicBezTo>
                <a:lnTo>
                  <a:pt x="7981950" y="4349750"/>
                </a:lnTo>
                <a:lnTo>
                  <a:pt x="7239000" y="4349750"/>
                </a:lnTo>
                <a:close/>
                <a:moveTo>
                  <a:pt x="4519930" y="4348480"/>
                </a:moveTo>
                <a:lnTo>
                  <a:pt x="4519930" y="4349750"/>
                </a:lnTo>
                <a:cubicBezTo>
                  <a:pt x="4519930" y="4403090"/>
                  <a:pt x="4476750" y="4445000"/>
                  <a:pt x="4424680" y="4445000"/>
                </a:cubicBezTo>
                <a:lnTo>
                  <a:pt x="3557270" y="4445000"/>
                </a:lnTo>
                <a:cubicBezTo>
                  <a:pt x="3503930" y="4445000"/>
                  <a:pt x="3462020" y="4401820"/>
                  <a:pt x="3462020" y="4349750"/>
                </a:cubicBezTo>
                <a:lnTo>
                  <a:pt x="3462020" y="4348480"/>
                </a:lnTo>
                <a:lnTo>
                  <a:pt x="765810" y="4348480"/>
                </a:lnTo>
                <a:lnTo>
                  <a:pt x="765810" y="247650"/>
                </a:lnTo>
                <a:cubicBezTo>
                  <a:pt x="765810" y="123190"/>
                  <a:pt x="867410" y="21590"/>
                  <a:pt x="991870" y="21590"/>
                </a:cubicBezTo>
                <a:lnTo>
                  <a:pt x="6990080" y="21590"/>
                </a:lnTo>
                <a:cubicBezTo>
                  <a:pt x="7114539" y="21590"/>
                  <a:pt x="7216139" y="123190"/>
                  <a:pt x="7216139" y="247650"/>
                </a:cubicBezTo>
                <a:lnTo>
                  <a:pt x="7216139" y="4348480"/>
                </a:lnTo>
                <a:lnTo>
                  <a:pt x="4519930" y="4348480"/>
                </a:lnTo>
                <a:close/>
              </a:path>
            </a:pathLst>
          </a:custGeom>
          <a:solidFill>
            <a:srgbClr val="E9E9E9"/>
          </a:solidFill>
        </p:spPr>
      </p:sp>
      <p:sp>
        <p:nvSpPr>
          <p:cNvPr id="11" name="Freeform 11"/>
          <p:cNvSpPr/>
          <p:nvPr/>
        </p:nvSpPr>
        <p:spPr>
          <a:xfrm>
            <a:off x="8215857" y="8906593"/>
            <a:ext cx="1534449" cy="139830"/>
          </a:xfrm>
          <a:custGeom>
            <a:avLst/>
            <a:gdLst/>
            <a:ahLst/>
            <a:cxnLst/>
            <a:rect l="l" t="t" r="r" b="b"/>
            <a:pathLst>
              <a:path w="1059180" h="96520">
                <a:moveTo>
                  <a:pt x="96520" y="96520"/>
                </a:moveTo>
                <a:lnTo>
                  <a:pt x="963930" y="96520"/>
                </a:lnTo>
                <a:cubicBezTo>
                  <a:pt x="1017270" y="96520"/>
                  <a:pt x="1059180" y="53340"/>
                  <a:pt x="1059180" y="1270"/>
                </a:cubicBezTo>
                <a:lnTo>
                  <a:pt x="1059180" y="0"/>
                </a:lnTo>
                <a:lnTo>
                  <a:pt x="0" y="0"/>
                </a:lnTo>
                <a:lnTo>
                  <a:pt x="0" y="1270"/>
                </a:lnTo>
                <a:cubicBezTo>
                  <a:pt x="0" y="53340"/>
                  <a:pt x="43180" y="96520"/>
                  <a:pt x="96520" y="96520"/>
                </a:cubicBezTo>
                <a:close/>
              </a:path>
            </a:pathLst>
          </a:custGeom>
          <a:solidFill>
            <a:srgbClr val="CCCCCC"/>
          </a:solidFill>
        </p:spPr>
      </p:sp>
      <p:sp>
        <p:nvSpPr>
          <p:cNvPr id="12" name="Freeform 12"/>
          <p:cNvSpPr/>
          <p:nvPr/>
        </p:nvSpPr>
        <p:spPr>
          <a:xfrm>
            <a:off x="3439562" y="9186253"/>
            <a:ext cx="11088879" cy="51516"/>
          </a:xfrm>
          <a:custGeom>
            <a:avLst/>
            <a:gdLst/>
            <a:ahLst/>
            <a:cxnLst/>
            <a:rect l="l" t="t" r="r" b="b"/>
            <a:pathLst>
              <a:path w="7654290" h="35560">
                <a:moveTo>
                  <a:pt x="0" y="0"/>
                </a:moveTo>
                <a:cubicBezTo>
                  <a:pt x="0" y="20320"/>
                  <a:pt x="16510" y="35560"/>
                  <a:pt x="35560" y="35560"/>
                </a:cubicBezTo>
                <a:lnTo>
                  <a:pt x="7618730" y="35560"/>
                </a:lnTo>
                <a:cubicBezTo>
                  <a:pt x="7639050" y="35560"/>
                  <a:pt x="7654290" y="19050"/>
                  <a:pt x="765429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</p:sp>
      <p:sp>
        <p:nvSpPr>
          <p:cNvPr id="24" name="TextBox 24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お疲れ様でした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pic>
        <p:nvPicPr>
          <p:cNvPr id="18" name="図 1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8CAFEA7-6BA3-46CA-B387-BF7F14394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7"/>
          <a:stretch/>
        </p:blipFill>
        <p:spPr>
          <a:xfrm>
            <a:off x="4603810" y="2959353"/>
            <a:ext cx="8758541" cy="56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50713" y="2003281"/>
            <a:ext cx="11386574" cy="642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  <a:endParaRPr lang="en-US" sz="54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34653" y="128976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9168033" cy="2042888"/>
              <a:chOff x="0" y="-47625"/>
              <a:chExt cx="2949479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94947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こうなったら嬉しい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3A59CD30-6069-4494-B62D-81E882BF5331}"/>
              </a:ext>
            </a:extLst>
          </p:cNvPr>
          <p:cNvGrpSpPr/>
          <p:nvPr/>
        </p:nvGrpSpPr>
        <p:grpSpPr>
          <a:xfrm>
            <a:off x="11642642" y="2546680"/>
            <a:ext cx="4911601" cy="6419671"/>
            <a:chOff x="11609577" y="2546680"/>
            <a:chExt cx="4911601" cy="6419671"/>
          </a:xfrm>
        </p:grpSpPr>
        <p:grpSp>
          <p:nvGrpSpPr>
            <p:cNvPr id="75" name="Group 29">
              <a:extLst>
                <a:ext uri="{FF2B5EF4-FFF2-40B4-BE49-F238E27FC236}">
                  <a16:creationId xmlns:a16="http://schemas.microsoft.com/office/drawing/2014/main" id="{D5386B93-5E4E-49CB-A8E9-6B519C840B81}"/>
                </a:ext>
              </a:extLst>
            </p:cNvPr>
            <p:cNvGrpSpPr/>
            <p:nvPr/>
          </p:nvGrpSpPr>
          <p:grpSpPr>
            <a:xfrm>
              <a:off x="11609577" y="2546680"/>
              <a:ext cx="4911601" cy="4911601"/>
              <a:chOff x="0" y="0"/>
              <a:chExt cx="812800" cy="812800"/>
            </a:xfrm>
          </p:grpSpPr>
          <p:sp>
            <p:nvSpPr>
              <p:cNvPr id="82" name="Freeform 30">
                <a:extLst>
                  <a:ext uri="{FF2B5EF4-FFF2-40B4-BE49-F238E27FC236}">
                    <a16:creationId xmlns:a16="http://schemas.microsoft.com/office/drawing/2014/main" id="{A1643C42-A431-4B42-84FD-580AF01AD44E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83" name="TextBox 31">
                <a:extLst>
                  <a:ext uri="{FF2B5EF4-FFF2-40B4-BE49-F238E27FC236}">
                    <a16:creationId xmlns:a16="http://schemas.microsoft.com/office/drawing/2014/main" id="{B388DBBC-DA12-4E1C-B0FB-6941024F5DA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6" name="図 25" descr="スーツを着た男性&#10;&#10;自動的に生成された説明">
              <a:extLst>
                <a:ext uri="{FF2B5EF4-FFF2-40B4-BE49-F238E27FC236}">
                  <a16:creationId xmlns:a16="http://schemas.microsoft.com/office/drawing/2014/main" id="{3224C0F9-DF33-4C23-83AC-F80AD8A0B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11868248" y="2805353"/>
              <a:ext cx="4394254" cy="4394254"/>
            </a:xfrm>
            <a:prstGeom prst="flowChartConnector">
              <a:avLst/>
            </a:prstGeom>
          </p:spPr>
        </p:pic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46ACF5CA-B8CD-4032-948B-D99E130D5FE3}"/>
                </a:ext>
              </a:extLst>
            </p:cNvPr>
            <p:cNvGrpSpPr/>
            <p:nvPr/>
          </p:nvGrpSpPr>
          <p:grpSpPr>
            <a:xfrm>
              <a:off x="11701506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77" name="Group 34">
                <a:extLst>
                  <a:ext uri="{FF2B5EF4-FFF2-40B4-BE49-F238E27FC236}">
                    <a16:creationId xmlns:a16="http://schemas.microsoft.com/office/drawing/2014/main" id="{E7EB2F45-0492-410B-92DF-C8CD3245E74C}"/>
                  </a:ext>
                </a:extLst>
              </p:cNvPr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80" name="Freeform 35">
                  <a:extLst>
                    <a:ext uri="{FF2B5EF4-FFF2-40B4-BE49-F238E27FC236}">
                      <a16:creationId xmlns:a16="http://schemas.microsoft.com/office/drawing/2014/main" id="{93079426-C271-47A5-B63E-FA8688F95CF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  <p:sp>
              <p:nvSpPr>
                <p:cNvPr id="81" name="TextBox 36">
                  <a:extLst>
                    <a:ext uri="{FF2B5EF4-FFF2-40B4-BE49-F238E27FC236}">
                      <a16:creationId xmlns:a16="http://schemas.microsoft.com/office/drawing/2014/main" id="{FA47BB02-692C-4D1B-99B9-DC9E9A17EA7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78" name="TextBox 38">
                <a:extLst>
                  <a:ext uri="{FF2B5EF4-FFF2-40B4-BE49-F238E27FC236}">
                    <a16:creationId xmlns:a16="http://schemas.microsoft.com/office/drawing/2014/main" id="{A7DEEA95-BDB8-4B8C-AD1E-453802E2E17F}"/>
                  </a:ext>
                </a:extLst>
              </p:cNvPr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自信のある新人</a:t>
                </a:r>
                <a:endParaRPr lang="en-US" altLang="ja-JP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79" name="TextBox 39">
                <a:extLst>
                  <a:ext uri="{FF2B5EF4-FFF2-40B4-BE49-F238E27FC236}">
                    <a16:creationId xmlns:a16="http://schemas.microsoft.com/office/drawing/2014/main" id="{BDEF1C4D-8B7E-4914-AA12-2DE0A106ED26}"/>
                  </a:ext>
                </a:extLst>
              </p:cNvPr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  <p:pic>
        <p:nvPicPr>
          <p:cNvPr id="32" name="グラフィックス 31" descr="矢印: 直線 単色塗りつぶし">
            <a:extLst>
              <a:ext uri="{FF2B5EF4-FFF2-40B4-BE49-F238E27FC236}">
                <a16:creationId xmlns:a16="http://schemas.microsoft.com/office/drawing/2014/main" id="{80713D2B-66B3-4945-871B-6E1D1EBEAF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76961" y="3928584"/>
            <a:ext cx="2099996" cy="2099996"/>
          </a:xfrm>
          <a:prstGeom prst="rect">
            <a:avLst/>
          </a:prstGeom>
        </p:spPr>
      </p:pic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4D5AD97E-95C3-4388-B88F-163101FDF77C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55" name="Group 29">
              <a:extLst>
                <a:ext uri="{FF2B5EF4-FFF2-40B4-BE49-F238E27FC236}">
                  <a16:creationId xmlns:a16="http://schemas.microsoft.com/office/drawing/2014/main" id="{09B2BBEB-66CE-4FF7-9C9E-9750828DF97A}"/>
                </a:ext>
              </a:extLst>
            </p:cNvPr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99D3A1E6-F2F4-4E41-A89F-01D4F21AFA0D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64" name="TextBox 31">
                <a:extLst>
                  <a:ext uri="{FF2B5EF4-FFF2-40B4-BE49-F238E27FC236}">
                    <a16:creationId xmlns:a16="http://schemas.microsoft.com/office/drawing/2014/main" id="{2B687F24-BA54-46B6-A256-EC49CCC0E82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6" name="図 55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14BDAAEE-A4A9-47F3-A05F-BC7876E32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5C09023C-F8A7-47D3-948B-0B78485B6F1A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58" name="Group 34">
                <a:extLst>
                  <a:ext uri="{FF2B5EF4-FFF2-40B4-BE49-F238E27FC236}">
                    <a16:creationId xmlns:a16="http://schemas.microsoft.com/office/drawing/2014/main" id="{1B92EAFE-F6F2-4CD6-9A1C-748383122E79}"/>
                  </a:ext>
                </a:extLst>
              </p:cNvPr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61" name="TextBox 36">
                  <a:extLst>
                    <a:ext uri="{FF2B5EF4-FFF2-40B4-BE49-F238E27FC236}">
                      <a16:creationId xmlns:a16="http://schemas.microsoft.com/office/drawing/2014/main" id="{950F270C-36FB-4EEC-ABA6-FFB5F7C67440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62" name="Freeform 35">
                  <a:extLst>
                    <a:ext uri="{FF2B5EF4-FFF2-40B4-BE49-F238E27FC236}">
                      <a16:creationId xmlns:a16="http://schemas.microsoft.com/office/drawing/2014/main" id="{B13DE51B-9B69-4F04-B735-45598BD0283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59" name="TextBox 38">
                <a:extLst>
                  <a:ext uri="{FF2B5EF4-FFF2-40B4-BE49-F238E27FC236}">
                    <a16:creationId xmlns:a16="http://schemas.microsoft.com/office/drawing/2014/main" id="{616D829A-6AC7-4ABF-99A3-ED25B807624D}"/>
                  </a:ext>
                </a:extLst>
              </p:cNvPr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気弱な新人</a:t>
                </a:r>
                <a:endParaRPr lang="en-US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CD6CA548-8DA5-45BC-86C6-9E05B21D97E1}"/>
                  </a:ext>
                </a:extLst>
              </p:cNvPr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18886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226826" y="2623978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51968" y="4434346"/>
            <a:ext cx="7184063" cy="1085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課題と学び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1228146" y="3571339"/>
            <a:ext cx="4769427" cy="6172200"/>
          </a:xfrm>
          <a:custGeom>
            <a:avLst/>
            <a:gdLst/>
            <a:ahLst/>
            <a:cxnLst/>
            <a:rect l="l" t="t" r="r" b="b"/>
            <a:pathLst>
              <a:path w="4769427" h="6172200">
                <a:moveTo>
                  <a:pt x="4769427" y="0"/>
                </a:moveTo>
                <a:lnTo>
                  <a:pt x="0" y="0"/>
                </a:lnTo>
                <a:lnTo>
                  <a:pt x="0" y="6172200"/>
                </a:lnTo>
                <a:lnTo>
                  <a:pt x="4769427" y="6172200"/>
                </a:lnTo>
                <a:lnTo>
                  <a:pt x="47694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>
                <a:solidFill>
                  <a:srgbClr val="333333"/>
                </a:solidFill>
                <a:latin typeface="Cooper Hewitt Heavy"/>
              </a:rPr>
              <a:t>04</a:t>
            </a: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38433" y="0"/>
            <a:ext cx="6209253" cy="1162826"/>
            <a:chOff x="0" y="0"/>
            <a:chExt cx="1997600" cy="3740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7600" cy="374097"/>
            </a:xfrm>
            <a:custGeom>
              <a:avLst/>
              <a:gdLst/>
              <a:ahLst/>
              <a:cxnLst/>
              <a:rect l="l" t="t" r="r" b="b"/>
              <a:pathLst>
                <a:path w="1997600" h="374097">
                  <a:moveTo>
                    <a:pt x="203200" y="374097"/>
                  </a:moveTo>
                  <a:lnTo>
                    <a:pt x="1794400" y="374097"/>
                  </a:lnTo>
                  <a:lnTo>
                    <a:pt x="1997600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44877"/>
              </p:ext>
            </p:extLst>
          </p:nvPr>
        </p:nvGraphicFramePr>
        <p:xfrm>
          <a:off x="2466188" y="2848363"/>
          <a:ext cx="13336573" cy="5654041"/>
        </p:xfrm>
        <a:graphic>
          <a:graphicData uri="http://schemas.openxmlformats.org/drawingml/2006/table">
            <a:tbl>
              <a:tblPr/>
              <a:tblGrid>
                <a:gridCol w="448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5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・ブックマーク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後で見たい投稿を保存しておく機能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・いいね機能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ブックマークと併用したかった</a:t>
                      </a:r>
                      <a:endParaRPr lang="en-US" altLang="ja-JP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41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・返信への返信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現在は投稿への返信のみ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・カテゴリ追加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カテゴリをユーザが自由に追加できる機能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775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・サジェスト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ja-JP" altLang="en-US" sz="2799" spc="419" dirty="0">
                          <a:solidFill>
                            <a:srgbClr val="000000"/>
                          </a:solidFill>
                          <a:latin typeface="せのびゴシック Regular" panose="02000600000000000000" pitchFamily="2" charset="-128"/>
                          <a:ea typeface="せのびゴシック Regular" panose="02000600000000000000" pitchFamily="2" charset="-128"/>
                        </a:rPr>
                        <a:t>検索やハッシュタグの予測表示</a:t>
                      </a:r>
                      <a:endParaRPr lang="en-US" sz="1100" dirty="0">
                        <a:latin typeface="せのびゴシック Regular" panose="02000600000000000000" pitchFamily="2" charset="-128"/>
                        <a:ea typeface="せのびゴシック Regular" panose="02000600000000000000" pitchFamily="2" charset="-128"/>
                      </a:endParaRPr>
                    </a:p>
                  </a:txBody>
                  <a:tcPr marL="9525" marR="9525" marT="9525" marB="95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373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14967244" y="389296"/>
            <a:ext cx="2758377" cy="5286087"/>
          </a:xfrm>
          <a:custGeom>
            <a:avLst/>
            <a:gdLst/>
            <a:ahLst/>
            <a:cxnLst/>
            <a:rect l="l" t="t" r="r" b="b"/>
            <a:pathLst>
              <a:path w="2758377" h="5286087">
                <a:moveTo>
                  <a:pt x="0" y="0"/>
                </a:moveTo>
                <a:lnTo>
                  <a:pt x="2758377" y="0"/>
                </a:lnTo>
                <a:lnTo>
                  <a:pt x="2758377" y="5286087"/>
                </a:lnTo>
                <a:lnTo>
                  <a:pt x="0" y="528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未実装機能</a:t>
            </a:r>
            <a:endParaRPr lang="en-US" sz="3600" spc="1800" dirty="0">
              <a:solidFill>
                <a:srgbClr val="FFFFFF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8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3434" y="3855193"/>
            <a:ext cx="8991531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魅力的品質</a:t>
            </a:r>
            <a:r>
              <a:rPr lang="ja-JP" altLang="en-US" sz="48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の追求</a:t>
            </a:r>
            <a:endParaRPr lang="en-US" sz="44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10996832" cy="2042888"/>
              <a:chOff x="0" y="-47625"/>
              <a:chExt cx="3537828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3537828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上野の学び　</a:t>
              </a:r>
              <a:r>
                <a:rPr lang="ja-JP" altLang="en-US" sz="2800" spc="-150" dirty="0">
                  <a:solidFill>
                    <a:srgbClr val="FFFFFF"/>
                  </a:solidFill>
                  <a:ea typeface="Noto Sans Black"/>
                </a:rPr>
                <a:t>担当：品質管理</a:t>
              </a:r>
              <a:endParaRPr lang="en-US" sz="3600" spc="-15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2209800" y="5829300"/>
            <a:ext cx="38862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848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8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3434" y="3855193"/>
            <a:ext cx="8991531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イチから作る</a:t>
            </a:r>
            <a:r>
              <a:rPr lang="ja-JP" altLang="en-US" sz="48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難しさ</a:t>
            </a:r>
            <a:endParaRPr lang="en-US" sz="44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2133600" y="5829300"/>
            <a:ext cx="4191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">
            <a:extLst>
              <a:ext uri="{FF2B5EF4-FFF2-40B4-BE49-F238E27FC236}">
                <a16:creationId xmlns:a16="http://schemas.microsoft.com/office/drawing/2014/main" id="{3250462F-011C-45C4-908F-C74D915289B3}"/>
              </a:ext>
            </a:extLst>
          </p:cNvPr>
          <p:cNvSpPr/>
          <p:nvPr/>
        </p:nvSpPr>
        <p:spPr>
          <a:xfrm>
            <a:off x="-938433" y="0"/>
            <a:ext cx="10701906" cy="1162826"/>
          </a:xfrm>
          <a:custGeom>
            <a:avLst/>
            <a:gdLst/>
            <a:ahLst/>
            <a:cxnLst/>
            <a:rect l="l" t="t" r="r" b="b"/>
            <a:pathLst>
              <a:path w="3778356" h="374097">
                <a:moveTo>
                  <a:pt x="203200" y="374097"/>
                </a:moveTo>
                <a:lnTo>
                  <a:pt x="3575156" y="374097"/>
                </a:lnTo>
                <a:lnTo>
                  <a:pt x="3778356" y="0"/>
                </a:lnTo>
                <a:lnTo>
                  <a:pt x="0" y="0"/>
                </a:lnTo>
                <a:lnTo>
                  <a:pt x="203200" y="374097"/>
                </a:lnTo>
                <a:close/>
              </a:path>
            </a:pathLst>
          </a:custGeom>
          <a:solidFill>
            <a:srgbClr val="222222"/>
          </a:solidFill>
        </p:spPr>
        <p:txBody>
          <a:bodyPr/>
          <a:lstStyle/>
          <a:p>
            <a:endParaRPr lang="ja-JP" altLang="en-US" dirty="0"/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42041802-AEC5-4841-BCEC-EBD6DB57FB2A}"/>
              </a:ext>
            </a:extLst>
          </p:cNvPr>
          <p:cNvSpPr txBox="1"/>
          <p:nvPr/>
        </p:nvSpPr>
        <p:spPr>
          <a:xfrm>
            <a:off x="1028700" y="128976"/>
            <a:ext cx="13215805" cy="68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古川の学び　</a:t>
            </a:r>
            <a:r>
              <a:rPr lang="ja-JP" altLang="en-US" sz="2800" spc="-300" dirty="0">
                <a:solidFill>
                  <a:srgbClr val="FFFFFF"/>
                </a:solidFill>
                <a:ea typeface="Noto Sans Black"/>
              </a:rPr>
              <a:t>担当：コミュニケーション</a:t>
            </a:r>
            <a:endParaRPr lang="en-US" sz="3600" spc="-300" dirty="0">
              <a:solidFill>
                <a:srgbClr val="FFFFFF"/>
              </a:solidFill>
              <a:ea typeface="No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3997928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8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8236" y="3992626"/>
            <a:ext cx="8991531" cy="2483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8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苦手を克服するために</a:t>
            </a:r>
            <a:endParaRPr lang="en-US" altLang="ja-JP" sz="48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自分から選んだ役職</a:t>
            </a:r>
            <a:endParaRPr lang="en-US" sz="44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8329834" cy="2042888"/>
              <a:chOff x="0" y="-47625"/>
              <a:chExt cx="2679819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67981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石戸の学び　</a:t>
              </a:r>
              <a:r>
                <a:rPr lang="ja-JP" altLang="en-US" sz="2800" spc="-300" dirty="0">
                  <a:solidFill>
                    <a:srgbClr val="FFFFFF"/>
                  </a:solidFill>
                  <a:ea typeface="Noto Sans Black"/>
                </a:rPr>
                <a:t>担当：</a:t>
              </a:r>
              <a:r>
                <a:rPr lang="en-US" altLang="ja-JP" sz="2800" spc="-300" dirty="0">
                  <a:solidFill>
                    <a:srgbClr val="FFFFFF"/>
                  </a:solidFill>
                  <a:ea typeface="Noto Sans Black"/>
                </a:rPr>
                <a:t>DBA</a:t>
              </a:r>
              <a:endParaRPr lang="en-US" sz="3600" spc="-3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743738" y="6286500"/>
            <a:ext cx="717166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5672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8976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619581" y="3834859"/>
            <a:ext cx="11887166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サーブレットや</a:t>
            </a:r>
            <a:r>
              <a:rPr lang="en-US" altLang="ja-JP" sz="66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DAO</a:t>
            </a:r>
            <a:r>
              <a:rPr lang="ja-JP" altLang="en-US" sz="40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への挑戦</a:t>
            </a:r>
            <a:endParaRPr lang="en-US" sz="36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8939433" cy="2042888"/>
              <a:chOff x="0" y="-47625"/>
              <a:chExt cx="2875935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875935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目崎の学び　</a:t>
              </a:r>
              <a:r>
                <a:rPr lang="ja-JP" altLang="en-US" sz="2800" spc="-300" dirty="0">
                  <a:solidFill>
                    <a:srgbClr val="FFFFFF"/>
                  </a:solidFill>
                  <a:ea typeface="Noto Sans Black"/>
                </a:rPr>
                <a:t>担当：リーダー</a:t>
              </a:r>
              <a:endParaRPr lang="en-US" sz="3600" spc="-3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871869" y="5829300"/>
            <a:ext cx="7129131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762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62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1941" y="4131204"/>
            <a:ext cx="8991531" cy="1748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5400" b="1" spc="-3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コミュニケーション</a:t>
            </a:r>
            <a:r>
              <a:rPr lang="ja-JP" altLang="en-US" sz="40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の重要性</a:t>
            </a:r>
            <a:endParaRPr lang="en-US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9168033" cy="2042888"/>
              <a:chOff x="0" y="-47625"/>
              <a:chExt cx="2949479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94947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小神野の学び</a:t>
              </a:r>
              <a:r>
                <a:rPr lang="ja-JP" altLang="en-US" sz="2800" spc="-300" dirty="0">
                  <a:solidFill>
                    <a:srgbClr val="FFFFFF"/>
                  </a:solidFill>
                  <a:ea typeface="Noto Sans Black"/>
                </a:rPr>
                <a:t>　担当：構成管理</a:t>
              </a:r>
              <a:endParaRPr lang="en-US" sz="3600" spc="-3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524000" y="5879888"/>
            <a:ext cx="55626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501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1941" y="4131204"/>
            <a:ext cx="8991531" cy="1748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5400" b="1" spc="-30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時間管理と予測の難しさ</a:t>
            </a:r>
            <a:endParaRPr lang="en-US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8329834" cy="2042888"/>
              <a:chOff x="0" y="-47625"/>
              <a:chExt cx="2679819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2679819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689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川口の学び　</a:t>
              </a:r>
              <a:r>
                <a:rPr lang="ja-JP" altLang="en-US" sz="2800" spc="-300" dirty="0">
                  <a:solidFill>
                    <a:srgbClr val="FFFFFF"/>
                  </a:solidFill>
                  <a:ea typeface="Noto Sans Black"/>
                </a:rPr>
                <a:t>担当：発表</a:t>
              </a:r>
              <a:endParaRPr lang="en-US" sz="3600" spc="-3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524000" y="5879888"/>
            <a:ext cx="55626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7283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8433" y="0"/>
            <a:ext cx="8482233" cy="1162826"/>
            <a:chOff x="0" y="0"/>
            <a:chExt cx="1989407" cy="3740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9407" cy="374097"/>
            </a:xfrm>
            <a:custGeom>
              <a:avLst/>
              <a:gdLst/>
              <a:ahLst/>
              <a:cxnLst/>
              <a:rect l="l" t="t" r="r" b="b"/>
              <a:pathLst>
                <a:path w="1989407" h="374097">
                  <a:moveTo>
                    <a:pt x="203200" y="374097"/>
                  </a:moveTo>
                  <a:lnTo>
                    <a:pt x="1786207" y="374097"/>
                  </a:lnTo>
                  <a:lnTo>
                    <a:pt x="1989407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お疲れさまでした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57549" y="4611377"/>
            <a:ext cx="1137290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発表は以上になります</a:t>
            </a:r>
            <a:endParaRPr lang="en-US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756F7406-E3E4-4521-82DC-DEEFF5B04FBE}"/>
              </a:ext>
            </a:extLst>
          </p:cNvPr>
          <p:cNvSpPr>
            <a:spLocks noChangeAspect="1"/>
          </p:cNvSpPr>
          <p:nvPr/>
        </p:nvSpPr>
        <p:spPr>
          <a:xfrm flipH="1">
            <a:off x="13540870" y="2360818"/>
            <a:ext cx="4059474" cy="5040000"/>
          </a:xfrm>
          <a:custGeom>
            <a:avLst/>
            <a:gdLst/>
            <a:ahLst/>
            <a:cxnLst/>
            <a:rect l="l" t="t" r="r" b="b"/>
            <a:pathLst>
              <a:path w="2706125" h="3359749">
                <a:moveTo>
                  <a:pt x="2706125" y="0"/>
                </a:moveTo>
                <a:lnTo>
                  <a:pt x="0" y="0"/>
                </a:lnTo>
                <a:lnTo>
                  <a:pt x="0" y="3359749"/>
                </a:lnTo>
                <a:lnTo>
                  <a:pt x="2706125" y="3359749"/>
                </a:lnTo>
                <a:lnTo>
                  <a:pt x="27061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6000" b="1" spc="126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356080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-1" y="48259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8433" y="0"/>
            <a:ext cx="4215033" cy="1162826"/>
            <a:chOff x="0" y="0"/>
            <a:chExt cx="1989407" cy="3740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89407" cy="374097"/>
            </a:xfrm>
            <a:custGeom>
              <a:avLst/>
              <a:gdLst/>
              <a:ahLst/>
              <a:cxnLst/>
              <a:rect l="l" t="t" r="r" b="b"/>
              <a:pathLst>
                <a:path w="1989407" h="374097">
                  <a:moveTo>
                    <a:pt x="203200" y="374097"/>
                  </a:moveTo>
                  <a:lnTo>
                    <a:pt x="1786207" y="374097"/>
                  </a:lnTo>
                  <a:lnTo>
                    <a:pt x="1989407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謝辞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103691" y="3024552"/>
            <a:ext cx="13086713" cy="4765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チーム源田の皆様</a:t>
            </a:r>
            <a:endParaRPr lang="en-US" altLang="ja-JP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en-US" altLang="ja-JP" sz="5600" b="1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D</a:t>
            </a: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クラスの皆様</a:t>
            </a:r>
            <a:endParaRPr lang="en-US" altLang="ja-JP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各企業担当者様</a:t>
            </a:r>
            <a:endParaRPr lang="en-US" altLang="ja-JP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algn="ctr">
              <a:lnSpc>
                <a:spcPts val="9520"/>
              </a:lnSpc>
            </a:pPr>
            <a:r>
              <a:rPr lang="en-US" altLang="ja-JP" sz="5600" b="1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SE</a:t>
            </a:r>
            <a:r>
              <a:rPr lang="ja-JP" altLang="en-US" sz="5600" spc="168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プラスの職員方、先生方</a:t>
            </a:r>
            <a:endParaRPr lang="en-US" sz="5600" spc="1680" dirty="0">
              <a:solidFill>
                <a:srgbClr val="000000"/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</p:txBody>
      </p:sp>
      <p:sp>
        <p:nvSpPr>
          <p:cNvPr id="37" name="Freeform 37"/>
          <p:cNvSpPr/>
          <p:nvPr/>
        </p:nvSpPr>
        <p:spPr>
          <a:xfrm flipH="1">
            <a:off x="15726803" y="3841851"/>
            <a:ext cx="2273758" cy="6277209"/>
          </a:xfrm>
          <a:custGeom>
            <a:avLst/>
            <a:gdLst/>
            <a:ahLst/>
            <a:cxnLst/>
            <a:rect l="l" t="t" r="r" b="b"/>
            <a:pathLst>
              <a:path w="3049275" h="7800471">
                <a:moveTo>
                  <a:pt x="3049275" y="0"/>
                </a:moveTo>
                <a:lnTo>
                  <a:pt x="0" y="0"/>
                </a:lnTo>
                <a:lnTo>
                  <a:pt x="0" y="7800471"/>
                </a:lnTo>
                <a:lnTo>
                  <a:pt x="3049275" y="7800471"/>
                </a:lnTo>
                <a:lnTo>
                  <a:pt x="30492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4490404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14591" y="0"/>
            <a:ext cx="18288000" cy="10287000"/>
            <a:chOff x="0" y="0"/>
            <a:chExt cx="8524493" cy="47950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61059" y="3151025"/>
            <a:ext cx="14365882" cy="348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00"/>
              </a:lnSpc>
            </a:pP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Thank you</a:t>
            </a:r>
            <a:r>
              <a:rPr lang="ja-JP" altLang="en-US" sz="7200" spc="600" dirty="0">
                <a:solidFill>
                  <a:srgbClr val="333333"/>
                </a:solidFill>
                <a:latin typeface="Cooper Hewitt Heavy"/>
              </a:rPr>
              <a:t> </a:t>
            </a: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so much </a:t>
            </a:r>
          </a:p>
          <a:p>
            <a:pPr marL="0" lvl="0" indent="0" algn="ctr">
              <a:lnSpc>
                <a:spcPts val="14400"/>
              </a:lnSpc>
            </a:pPr>
            <a:r>
              <a:rPr lang="en-US" sz="7200" spc="600" dirty="0">
                <a:solidFill>
                  <a:srgbClr val="333333"/>
                </a:solidFill>
                <a:latin typeface="Cooper Hewitt Heavy"/>
              </a:rPr>
              <a:t>for your attention!</a:t>
            </a: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239030" y="864448"/>
            <a:ext cx="1588332" cy="4063176"/>
          </a:xfrm>
          <a:custGeom>
            <a:avLst/>
            <a:gdLst/>
            <a:ahLst/>
            <a:cxnLst/>
            <a:rect l="l" t="t" r="r" b="b"/>
            <a:pathLst>
              <a:path w="1588332" h="4063176">
                <a:moveTo>
                  <a:pt x="1588332" y="0"/>
                </a:moveTo>
                <a:lnTo>
                  <a:pt x="0" y="0"/>
                </a:lnTo>
                <a:lnTo>
                  <a:pt x="0" y="4063175"/>
                </a:lnTo>
                <a:lnTo>
                  <a:pt x="1588332" y="4063175"/>
                </a:lnTo>
                <a:lnTo>
                  <a:pt x="15883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9083" y="1364263"/>
            <a:ext cx="2651359" cy="3063545"/>
          </a:xfrm>
          <a:custGeom>
            <a:avLst/>
            <a:gdLst/>
            <a:ahLst/>
            <a:cxnLst/>
            <a:rect l="l" t="t" r="r" b="b"/>
            <a:pathLst>
              <a:path w="2651359" h="3063545">
                <a:moveTo>
                  <a:pt x="0" y="0"/>
                </a:moveTo>
                <a:lnTo>
                  <a:pt x="2651359" y="0"/>
                </a:lnTo>
                <a:lnTo>
                  <a:pt x="2651359" y="3063545"/>
                </a:lnTo>
                <a:lnTo>
                  <a:pt x="0" y="306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142163" y="1199412"/>
            <a:ext cx="1986592" cy="3393247"/>
          </a:xfrm>
          <a:custGeom>
            <a:avLst/>
            <a:gdLst/>
            <a:ahLst/>
            <a:cxnLst/>
            <a:rect l="l" t="t" r="r" b="b"/>
            <a:pathLst>
              <a:path w="1986592" h="3393247">
                <a:moveTo>
                  <a:pt x="1986592" y="0"/>
                </a:moveTo>
                <a:lnTo>
                  <a:pt x="0" y="0"/>
                </a:lnTo>
                <a:lnTo>
                  <a:pt x="0" y="3393247"/>
                </a:lnTo>
                <a:lnTo>
                  <a:pt x="1986592" y="3393247"/>
                </a:lnTo>
                <a:lnTo>
                  <a:pt x="19865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942097" y="1064912"/>
            <a:ext cx="2317203" cy="3662247"/>
          </a:xfrm>
          <a:custGeom>
            <a:avLst/>
            <a:gdLst/>
            <a:ahLst/>
            <a:cxnLst/>
            <a:rect l="l" t="t" r="r" b="b"/>
            <a:pathLst>
              <a:path w="2317203" h="3662247">
                <a:moveTo>
                  <a:pt x="2317203" y="0"/>
                </a:moveTo>
                <a:lnTo>
                  <a:pt x="0" y="0"/>
                </a:lnTo>
                <a:lnTo>
                  <a:pt x="0" y="3662247"/>
                </a:lnTo>
                <a:lnTo>
                  <a:pt x="2317203" y="3662247"/>
                </a:lnTo>
                <a:lnTo>
                  <a:pt x="23172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892708" y="5916075"/>
            <a:ext cx="2738823" cy="2947853"/>
          </a:xfrm>
          <a:custGeom>
            <a:avLst/>
            <a:gdLst/>
            <a:ahLst/>
            <a:cxnLst/>
            <a:rect l="l" t="t" r="r" b="b"/>
            <a:pathLst>
              <a:path w="2738823" h="2947853">
                <a:moveTo>
                  <a:pt x="2738823" y="0"/>
                </a:moveTo>
                <a:lnTo>
                  <a:pt x="0" y="0"/>
                </a:lnTo>
                <a:lnTo>
                  <a:pt x="0" y="2947853"/>
                </a:lnTo>
                <a:lnTo>
                  <a:pt x="2738823" y="2947853"/>
                </a:lnTo>
                <a:lnTo>
                  <a:pt x="273882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3912084" y="5842911"/>
            <a:ext cx="2390957" cy="3094180"/>
          </a:xfrm>
          <a:custGeom>
            <a:avLst/>
            <a:gdLst/>
            <a:ahLst/>
            <a:cxnLst/>
            <a:rect l="l" t="t" r="r" b="b"/>
            <a:pathLst>
              <a:path w="2390957" h="3094180">
                <a:moveTo>
                  <a:pt x="2390958" y="0"/>
                </a:moveTo>
                <a:lnTo>
                  <a:pt x="0" y="0"/>
                </a:lnTo>
                <a:lnTo>
                  <a:pt x="0" y="3094180"/>
                </a:lnTo>
                <a:lnTo>
                  <a:pt x="2390958" y="3094180"/>
                </a:lnTo>
                <a:lnTo>
                  <a:pt x="239095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583595" y="5710127"/>
            <a:ext cx="2706125" cy="3359749"/>
          </a:xfrm>
          <a:custGeom>
            <a:avLst/>
            <a:gdLst/>
            <a:ahLst/>
            <a:cxnLst/>
            <a:rect l="l" t="t" r="r" b="b"/>
            <a:pathLst>
              <a:path w="2706125" h="3359749">
                <a:moveTo>
                  <a:pt x="2706125" y="0"/>
                </a:moveTo>
                <a:lnTo>
                  <a:pt x="0" y="0"/>
                </a:lnTo>
                <a:lnTo>
                  <a:pt x="0" y="3359749"/>
                </a:lnTo>
                <a:lnTo>
                  <a:pt x="2706125" y="3359749"/>
                </a:lnTo>
                <a:lnTo>
                  <a:pt x="270612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67031" y="5710127"/>
            <a:ext cx="3695724" cy="3359749"/>
          </a:xfrm>
          <a:custGeom>
            <a:avLst/>
            <a:gdLst/>
            <a:ahLst/>
            <a:cxnLst/>
            <a:rect l="l" t="t" r="r" b="b"/>
            <a:pathLst>
              <a:path w="3695724" h="3359749">
                <a:moveTo>
                  <a:pt x="0" y="0"/>
                </a:moveTo>
                <a:lnTo>
                  <a:pt x="3695724" y="0"/>
                </a:lnTo>
                <a:lnTo>
                  <a:pt x="3695724" y="3359749"/>
                </a:lnTo>
                <a:lnTo>
                  <a:pt x="0" y="33597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95890" y="5710127"/>
            <a:ext cx="2863410" cy="3363771"/>
          </a:xfrm>
          <a:custGeom>
            <a:avLst/>
            <a:gdLst/>
            <a:ahLst/>
            <a:cxnLst/>
            <a:rect l="l" t="t" r="r" b="b"/>
            <a:pathLst>
              <a:path w="2863410" h="3363771">
                <a:moveTo>
                  <a:pt x="0" y="0"/>
                </a:moveTo>
                <a:lnTo>
                  <a:pt x="2863410" y="0"/>
                </a:lnTo>
                <a:lnTo>
                  <a:pt x="2863410" y="3363771"/>
                </a:lnTo>
                <a:lnTo>
                  <a:pt x="0" y="33637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7354" y="1271781"/>
            <a:ext cx="3616601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000000"/>
                </a:solidFill>
                <a:ea typeface="Noto Sans Black"/>
              </a:rPr>
              <a:t>イラスト</a:t>
            </a:r>
          </a:p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000000"/>
                </a:solidFill>
                <a:ea typeface="Noto Sans Black"/>
              </a:rPr>
              <a:t>素材まとめ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47354" y="3467573"/>
            <a:ext cx="441379" cy="550473"/>
          </a:xfrm>
          <a:custGeom>
            <a:avLst/>
            <a:gdLst/>
            <a:ahLst/>
            <a:cxnLst/>
            <a:rect l="l" t="t" r="r" b="b"/>
            <a:pathLst>
              <a:path w="441379" h="550473">
                <a:moveTo>
                  <a:pt x="0" y="0"/>
                </a:moveTo>
                <a:lnTo>
                  <a:pt x="441379" y="0"/>
                </a:lnTo>
                <a:lnTo>
                  <a:pt x="441379" y="550473"/>
                </a:lnTo>
                <a:lnTo>
                  <a:pt x="0" y="5504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03843" y="3501354"/>
            <a:ext cx="482910" cy="482910"/>
          </a:xfrm>
          <a:custGeom>
            <a:avLst/>
            <a:gdLst/>
            <a:ahLst/>
            <a:cxnLst/>
            <a:rect l="l" t="t" r="r" b="b"/>
            <a:pathLst>
              <a:path w="482910" h="482910">
                <a:moveTo>
                  <a:pt x="0" y="0"/>
                </a:moveTo>
                <a:lnTo>
                  <a:pt x="482910" y="0"/>
                </a:lnTo>
                <a:lnTo>
                  <a:pt x="482910" y="482910"/>
                </a:lnTo>
                <a:lnTo>
                  <a:pt x="0" y="48291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01862" y="3501354"/>
            <a:ext cx="402132" cy="482910"/>
          </a:xfrm>
          <a:custGeom>
            <a:avLst/>
            <a:gdLst/>
            <a:ahLst/>
            <a:cxnLst/>
            <a:rect l="l" t="t" r="r" b="b"/>
            <a:pathLst>
              <a:path w="402132" h="482910">
                <a:moveTo>
                  <a:pt x="0" y="0"/>
                </a:moveTo>
                <a:lnTo>
                  <a:pt x="402133" y="0"/>
                </a:lnTo>
                <a:lnTo>
                  <a:pt x="402133" y="482910"/>
                </a:lnTo>
                <a:lnTo>
                  <a:pt x="0" y="48291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019104" y="3480263"/>
            <a:ext cx="525093" cy="525093"/>
          </a:xfrm>
          <a:custGeom>
            <a:avLst/>
            <a:gdLst/>
            <a:ahLst/>
            <a:cxnLst/>
            <a:rect l="l" t="t" r="r" b="b"/>
            <a:pathLst>
              <a:path w="525093" h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759306" y="3528071"/>
            <a:ext cx="643631" cy="429477"/>
          </a:xfrm>
          <a:custGeom>
            <a:avLst/>
            <a:gdLst/>
            <a:ahLst/>
            <a:cxnLst/>
            <a:rect l="l" t="t" r="r" b="b"/>
            <a:pathLst>
              <a:path w="643631" h="429477">
                <a:moveTo>
                  <a:pt x="0" y="0"/>
                </a:moveTo>
                <a:lnTo>
                  <a:pt x="643631" y="0"/>
                </a:lnTo>
                <a:lnTo>
                  <a:pt x="643631" y="429477"/>
                </a:lnTo>
                <a:lnTo>
                  <a:pt x="0" y="42947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460476" y="836027"/>
            <a:ext cx="2149899" cy="4120016"/>
          </a:xfrm>
          <a:custGeom>
            <a:avLst/>
            <a:gdLst/>
            <a:ahLst/>
            <a:cxnLst/>
            <a:rect l="l" t="t" r="r" b="b"/>
            <a:pathLst>
              <a:path w="2149899" h="4120016">
                <a:moveTo>
                  <a:pt x="0" y="0"/>
                </a:moveTo>
                <a:lnTo>
                  <a:pt x="2149899" y="0"/>
                </a:lnTo>
                <a:lnTo>
                  <a:pt x="2149899" y="4120016"/>
                </a:lnTo>
                <a:lnTo>
                  <a:pt x="0" y="41200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6000" b="1" spc="1260" dirty="0"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8146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60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6000" b="1" spc="1260" dirty="0"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379753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111309"/>
            <a:ext cx="19107212" cy="11167515"/>
            <a:chOff x="0" y="0"/>
            <a:chExt cx="25476282" cy="14890020"/>
          </a:xfrm>
        </p:grpSpPr>
        <p:grpSp>
          <p:nvGrpSpPr>
            <p:cNvPr id="3" name="Group 3"/>
            <p:cNvGrpSpPr/>
            <p:nvPr/>
          </p:nvGrpSpPr>
          <p:grpSpPr>
            <a:xfrm>
              <a:off x="21601989" y="8717912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2938112" y="2819453"/>
              <a:ext cx="1992029" cy="1887081"/>
              <a:chOff x="0" y="0"/>
              <a:chExt cx="696401" cy="6597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20304653" y="1187077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0" y="10796287"/>
              <a:ext cx="3968569" cy="3393049"/>
              <a:chOff x="0" y="0"/>
              <a:chExt cx="1387387" cy="118618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1507714" y="0"/>
              <a:ext cx="3968569" cy="3393049"/>
              <a:chOff x="0" y="0"/>
              <a:chExt cx="1387387" cy="118618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>
              <a:off x="-590043" y="1145545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938433" y="0"/>
            <a:ext cx="5565803" cy="1162826"/>
            <a:chOff x="0" y="0"/>
            <a:chExt cx="1790593" cy="37409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0593" cy="374097"/>
            </a:xfrm>
            <a:custGeom>
              <a:avLst/>
              <a:gdLst/>
              <a:ahLst/>
              <a:cxnLst/>
              <a:rect l="l" t="t" r="r" b="b"/>
              <a:pathLst>
                <a:path w="1790593" h="374097">
                  <a:moveTo>
                    <a:pt x="203200" y="374097"/>
                  </a:moveTo>
                  <a:lnTo>
                    <a:pt x="1587393" y="374097"/>
                  </a:lnTo>
                  <a:lnTo>
                    <a:pt x="1790593" y="0"/>
                  </a:lnTo>
                  <a:lnTo>
                    <a:pt x="0" y="0"/>
                  </a:lnTo>
                  <a:lnTo>
                    <a:pt x="203200" y="374097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-47625"/>
              <a:ext cx="5588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619255" y="852876"/>
            <a:ext cx="4640045" cy="5361397"/>
          </a:xfrm>
          <a:custGeom>
            <a:avLst/>
            <a:gdLst/>
            <a:ahLst/>
            <a:cxnLst/>
            <a:rect l="l" t="t" r="r" b="b"/>
            <a:pathLst>
              <a:path w="4640045" h="5361397">
                <a:moveTo>
                  <a:pt x="0" y="0"/>
                </a:moveTo>
                <a:lnTo>
                  <a:pt x="4640045" y="0"/>
                </a:lnTo>
                <a:lnTo>
                  <a:pt x="4640045" y="5361397"/>
                </a:lnTo>
                <a:lnTo>
                  <a:pt x="0" y="536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128976"/>
            <a:ext cx="13215805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en-US" sz="3600" spc="1800">
                <a:solidFill>
                  <a:srgbClr val="FFFFFF"/>
                </a:solidFill>
                <a:ea typeface="Noto Sans Black"/>
              </a:rPr>
              <a:t>目次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6539" y="1932075"/>
            <a:ext cx="11386574" cy="658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テーマとペルソナ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プロジェクト概要</a:t>
            </a:r>
            <a:endParaRPr lang="en-US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5400" b="1" spc="1260" dirty="0">
                <a:solidFill>
                  <a:schemeClr val="bg1">
                    <a:lumMod val="75000"/>
                  </a:schemeClr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機能紹介</a:t>
            </a:r>
            <a:endParaRPr lang="en-US" altLang="ja-JP" sz="5400" b="1" spc="1260" dirty="0">
              <a:solidFill>
                <a:schemeClr val="bg1">
                  <a:lumMod val="75000"/>
                </a:schemeClr>
              </a:solidFill>
              <a:latin typeface="せのびゴシック Bold" panose="02000600000000000000" pitchFamily="2" charset="-128"/>
              <a:ea typeface="せのびゴシック Bold" panose="02000600000000000000" pitchFamily="2" charset="-128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ja-JP" altLang="en-US" sz="6000" b="1" spc="1260" dirty="0">
                <a:solidFill>
                  <a:srgbClr val="000000"/>
                </a:solidFill>
                <a:latin typeface="せのびゴシック Bold" panose="02000600000000000000" pitchFamily="2" charset="-128"/>
                <a:ea typeface="せのびゴシック Bold" panose="02000600000000000000" pitchFamily="2" charset="-128"/>
              </a:rPr>
              <a:t>課題と学び</a:t>
            </a:r>
          </a:p>
        </p:txBody>
      </p:sp>
    </p:spTree>
    <p:extLst>
      <p:ext uri="{BB962C8B-B14F-4D97-AF65-F5344CB8AC3E}">
        <p14:creationId xmlns:p14="http://schemas.microsoft.com/office/powerpoint/2010/main" val="322619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036326" y="2433478"/>
            <a:ext cx="8215348" cy="5420044"/>
            <a:chOff x="0" y="0"/>
            <a:chExt cx="2163713" cy="1427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056924" y="2449592"/>
            <a:ext cx="8215348" cy="5420044"/>
            <a:chOff x="0" y="0"/>
            <a:chExt cx="2163713" cy="14275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63713" cy="1427501"/>
            </a:xfrm>
            <a:custGeom>
              <a:avLst/>
              <a:gdLst/>
              <a:ahLst/>
              <a:cxnLst/>
              <a:rect l="l" t="t" r="r" b="b"/>
              <a:pathLst>
                <a:path w="2163713" h="1427501">
                  <a:moveTo>
                    <a:pt x="0" y="0"/>
                  </a:moveTo>
                  <a:lnTo>
                    <a:pt x="2163713" y="0"/>
                  </a:lnTo>
                  <a:lnTo>
                    <a:pt x="2163713" y="1427501"/>
                  </a:lnTo>
                  <a:lnTo>
                    <a:pt x="0" y="14275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37373">
                  <a:alpha val="80000"/>
                </a:srgbClr>
              </a:solidFill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572566" y="3556174"/>
            <a:ext cx="7184063" cy="293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altLang="ja-JP" sz="4800" spc="2400" dirty="0">
              <a:solidFill>
                <a:srgbClr val="FFFFFF"/>
              </a:solidFill>
              <a:ea typeface="Noto Sans Black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2400" dirty="0">
                <a:solidFill>
                  <a:srgbClr val="FFFFFF"/>
                </a:solidFill>
                <a:ea typeface="Noto Sans Black"/>
              </a:rPr>
              <a:t>と</a:t>
            </a:r>
            <a:endParaRPr lang="en-US" altLang="ja-JP" sz="3600" spc="2400" dirty="0">
              <a:solidFill>
                <a:srgbClr val="FFFFFF"/>
              </a:solidFill>
              <a:ea typeface="Noto Sans Black"/>
            </a:endParaRPr>
          </a:p>
          <a:p>
            <a:pPr algn="ctr">
              <a:lnSpc>
                <a:spcPct val="150000"/>
              </a:lnSpc>
            </a:pPr>
            <a:r>
              <a:rPr lang="ja-JP" altLang="en-US" sz="4800" spc="2400" dirty="0">
                <a:solidFill>
                  <a:srgbClr val="FFFFFF"/>
                </a:solidFill>
                <a:ea typeface="Noto Sans Black"/>
              </a:rPr>
              <a:t>ペルソナ</a:t>
            </a:r>
            <a:endParaRPr lang="en-US" sz="4800" spc="24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33" name="Freeform 33"/>
          <p:cNvSpPr/>
          <p:nvPr/>
        </p:nvSpPr>
        <p:spPr>
          <a:xfrm flipH="1">
            <a:off x="1378778" y="3631970"/>
            <a:ext cx="4461430" cy="7620455"/>
          </a:xfrm>
          <a:custGeom>
            <a:avLst/>
            <a:gdLst/>
            <a:ahLst/>
            <a:cxnLst/>
            <a:rect l="l" t="t" r="r" b="b"/>
            <a:pathLst>
              <a:path w="4461430" h="7620455">
                <a:moveTo>
                  <a:pt x="4461430" y="0"/>
                </a:moveTo>
                <a:lnTo>
                  <a:pt x="0" y="0"/>
                </a:lnTo>
                <a:lnTo>
                  <a:pt x="0" y="7620455"/>
                </a:lnTo>
                <a:lnTo>
                  <a:pt x="4461430" y="7620455"/>
                </a:lnTo>
                <a:lnTo>
                  <a:pt x="44614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036326" y="482687"/>
            <a:ext cx="8215348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280"/>
              </a:lnSpc>
            </a:pPr>
            <a:r>
              <a:rPr lang="en-US" sz="14400" u="none" spc="719" dirty="0">
                <a:solidFill>
                  <a:srgbClr val="333333"/>
                </a:solidFill>
                <a:latin typeface="Cooper Hewitt Heavy"/>
              </a:rPr>
              <a:t>01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48003" y="1028700"/>
            <a:ext cx="8524528" cy="7749571"/>
          </a:xfrm>
          <a:custGeom>
            <a:avLst/>
            <a:gdLst/>
            <a:ahLst/>
            <a:cxnLst/>
            <a:rect l="l" t="t" r="r" b="b"/>
            <a:pathLst>
              <a:path w="8524528" h="7749571">
                <a:moveTo>
                  <a:pt x="0" y="0"/>
                </a:moveTo>
                <a:lnTo>
                  <a:pt x="8524528" y="0"/>
                </a:lnTo>
                <a:lnTo>
                  <a:pt x="8524528" y="7749571"/>
                </a:lnTo>
                <a:lnTo>
                  <a:pt x="0" y="774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3738" y="2809161"/>
            <a:ext cx="8009793" cy="480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ja-JP" altLang="en-US" sz="44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会社で仕事をしている社会人</a:t>
            </a:r>
            <a:r>
              <a:rPr lang="ja-JP" altLang="en-US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が、</a:t>
            </a:r>
            <a:endParaRPr lang="en-US" altLang="ja-JP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lang="ja-JP" altLang="en-US" sz="44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ほぼ毎日利用する</a:t>
            </a:r>
            <a:r>
              <a:rPr lang="ja-JP" altLang="en-US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ことで、</a:t>
            </a:r>
            <a:endParaRPr lang="en-US" altLang="ja-JP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  <a:p>
            <a:pPr>
              <a:lnSpc>
                <a:spcPct val="250000"/>
              </a:lnSpc>
            </a:pPr>
            <a:r>
              <a:rPr lang="ja-JP" altLang="en-US" sz="44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幸せになる、便利になる</a:t>
            </a:r>
            <a:r>
              <a:rPr lang="en-US" altLang="ja-JP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Web</a:t>
            </a:r>
            <a:r>
              <a:rPr lang="ja-JP" altLang="en-US" sz="3200" b="1" spc="-150" dirty="0">
                <a:solidFill>
                  <a:srgbClr val="000000"/>
                </a:solidFill>
                <a:latin typeface="せのびゴシック Regular" panose="02000600000000000000" pitchFamily="2" charset="-128"/>
                <a:ea typeface="せのびゴシック Regular" panose="02000600000000000000" pitchFamily="2" charset="-128"/>
              </a:rPr>
              <a:t>アプリ</a:t>
            </a:r>
            <a:endParaRPr lang="en-US" sz="4000" b="1" spc="-150" dirty="0">
              <a:solidFill>
                <a:srgbClr val="000000"/>
              </a:solidFill>
              <a:latin typeface="せのびゴシック Regular" panose="02000600000000000000" pitchFamily="2" charset="-128"/>
              <a:ea typeface="せのびゴシック Regular" panose="020006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28976"/>
            <a:ext cx="13215805" cy="70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EA3A0F14-D091-449F-8437-A9FF4E845717}"/>
              </a:ext>
            </a:extLst>
          </p:cNvPr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テーマ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714499E-D7FA-4C76-B8DD-94DC78672C41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FBD0A371-9F0C-4492-AC8A-58D738F34978}"/>
                </a:ext>
              </a:extLst>
            </p:cNvPr>
            <p:cNvGrpSpPr/>
            <p:nvPr/>
          </p:nvGrpSpPr>
          <p:grpSpPr>
            <a:xfrm>
              <a:off x="-938433" y="-148035"/>
              <a:ext cx="5657903" cy="2042888"/>
              <a:chOff x="0" y="-47625"/>
              <a:chExt cx="1820223" cy="657225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4800648D-5F98-4A3C-AE84-D76E986373B3}"/>
                  </a:ext>
                </a:extLst>
              </p:cNvPr>
              <p:cNvSpPr/>
              <p:nvPr/>
            </p:nvSpPr>
            <p:spPr>
              <a:xfrm>
                <a:off x="0" y="0"/>
                <a:ext cx="182022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id="{DDFE1D04-0E61-4A71-A2F4-A1C4A62F7F29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ADC31E6-446A-473F-9940-41A6AD679E4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テーマ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27B1821-75EB-4937-B4D9-78E08F78EA18}"/>
              </a:ext>
            </a:extLst>
          </p:cNvPr>
          <p:cNvCxnSpPr>
            <a:cxnSpLocks/>
          </p:cNvCxnSpPr>
          <p:nvPr/>
        </p:nvCxnSpPr>
        <p:spPr>
          <a:xfrm>
            <a:off x="1743738" y="4229100"/>
            <a:ext cx="696012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78BFE26-A1D3-4A14-B069-68CCE3CF908A}"/>
              </a:ext>
            </a:extLst>
          </p:cNvPr>
          <p:cNvCxnSpPr>
            <a:cxnSpLocks/>
          </p:cNvCxnSpPr>
          <p:nvPr/>
        </p:nvCxnSpPr>
        <p:spPr>
          <a:xfrm>
            <a:off x="1743738" y="5905500"/>
            <a:ext cx="419986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6E6B56F-0E43-42EB-A74A-678A59570218}"/>
              </a:ext>
            </a:extLst>
          </p:cNvPr>
          <p:cNvCxnSpPr>
            <a:cxnSpLocks/>
          </p:cNvCxnSpPr>
          <p:nvPr/>
        </p:nvCxnSpPr>
        <p:spPr>
          <a:xfrm>
            <a:off x="1743738" y="7505700"/>
            <a:ext cx="580006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9606" y="-355156"/>
            <a:ext cx="19107212" cy="11411362"/>
            <a:chOff x="0" y="0"/>
            <a:chExt cx="25476282" cy="15215149"/>
          </a:xfrm>
        </p:grpSpPr>
        <p:grpSp>
          <p:nvGrpSpPr>
            <p:cNvPr id="3" name="Group 3"/>
            <p:cNvGrpSpPr/>
            <p:nvPr/>
          </p:nvGrpSpPr>
          <p:grpSpPr>
            <a:xfrm>
              <a:off x="293379" y="0"/>
              <a:ext cx="3874293" cy="3144583"/>
              <a:chOff x="0" y="0"/>
              <a:chExt cx="812800" cy="6597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2230525" y="1856176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21601989" y="9043041"/>
              <a:ext cx="3874293" cy="3144583"/>
              <a:chOff x="0" y="0"/>
              <a:chExt cx="812800" cy="6597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59712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2938112" y="3144583"/>
              <a:ext cx="1992029" cy="1887081"/>
              <a:chOff x="0" y="0"/>
              <a:chExt cx="696401" cy="65971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6401" cy="659712"/>
              </a:xfrm>
              <a:custGeom>
                <a:avLst/>
                <a:gdLst/>
                <a:ahLst/>
                <a:cxnLst/>
                <a:rect l="l" t="t" r="r" b="b"/>
                <a:pathLst>
                  <a:path w="696401" h="659712">
                    <a:moveTo>
                      <a:pt x="0" y="0"/>
                    </a:moveTo>
                    <a:lnTo>
                      <a:pt x="696401" y="0"/>
                    </a:lnTo>
                    <a:lnTo>
                      <a:pt x="696401" y="659712"/>
                    </a:lnTo>
                    <a:lnTo>
                      <a:pt x="0" y="659712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5400000">
              <a:off x="20304653" y="12195905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6" y="0"/>
                  </a:lnTo>
                  <a:lnTo>
                    <a:pt x="3902666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0" y="11121417"/>
              <a:ext cx="3968569" cy="3393049"/>
              <a:chOff x="0" y="0"/>
              <a:chExt cx="1387387" cy="11861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507714" y="325129"/>
              <a:ext cx="3968569" cy="3393049"/>
              <a:chOff x="0" y="0"/>
              <a:chExt cx="1387387" cy="118618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7387" cy="1186189"/>
              </a:xfrm>
              <a:custGeom>
                <a:avLst/>
                <a:gdLst/>
                <a:ahLst/>
                <a:cxnLst/>
                <a:rect l="l" t="t" r="r" b="b"/>
                <a:pathLst>
                  <a:path w="1387387" h="1186189">
                    <a:moveTo>
                      <a:pt x="0" y="0"/>
                    </a:moveTo>
                    <a:lnTo>
                      <a:pt x="1387387" y="0"/>
                    </a:lnTo>
                    <a:lnTo>
                      <a:pt x="1387387" y="1186189"/>
                    </a:lnTo>
                    <a:lnTo>
                      <a:pt x="0" y="118618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>
                <a:solidFill>
                  <a:srgbClr val="E8E8E8"/>
                </a:solidFill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400000">
              <a:off x="-590043" y="11780584"/>
              <a:ext cx="3902666" cy="2135823"/>
            </a:xfrm>
            <a:custGeom>
              <a:avLst/>
              <a:gdLst/>
              <a:ahLst/>
              <a:cxnLst/>
              <a:rect l="l" t="t" r="r" b="b"/>
              <a:pathLst>
                <a:path w="3902666" h="2135823">
                  <a:moveTo>
                    <a:pt x="0" y="0"/>
                  </a:moveTo>
                  <a:lnTo>
                    <a:pt x="3902667" y="0"/>
                  </a:lnTo>
                  <a:lnTo>
                    <a:pt x="3902667" y="2135823"/>
                  </a:lnTo>
                  <a:lnTo>
                    <a:pt x="0" y="2135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8524493" cy="47950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524493" cy="4795027"/>
            </a:xfrm>
            <a:custGeom>
              <a:avLst/>
              <a:gdLst/>
              <a:ahLst/>
              <a:cxnLst/>
              <a:rect l="l" t="t" r="r" b="b"/>
              <a:pathLst>
                <a:path w="8524493" h="4795027">
                  <a:moveTo>
                    <a:pt x="0" y="0"/>
                  </a:moveTo>
                  <a:lnTo>
                    <a:pt x="8524493" y="0"/>
                  </a:lnTo>
                  <a:lnTo>
                    <a:pt x="8524493" y="4795027"/>
                  </a:lnTo>
                  <a:lnTo>
                    <a:pt x="0" y="47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222222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14171" y="129470"/>
            <a:ext cx="4305300" cy="723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20"/>
              </a:lnSpc>
            </a:pPr>
            <a:r>
              <a:rPr lang="ja-JP" altLang="en-US" sz="3600" spc="1800" dirty="0">
                <a:solidFill>
                  <a:srgbClr val="FFFFFF"/>
                </a:solidFill>
                <a:ea typeface="Noto Sans Black"/>
              </a:rPr>
              <a:t>ペルソナ定義</a:t>
            </a:r>
            <a:endParaRPr lang="en-US" sz="3600" spc="1800" dirty="0">
              <a:solidFill>
                <a:srgbClr val="FFFFFF"/>
              </a:solidFill>
              <a:ea typeface="Noto Sans Black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42D27465-5FCF-4130-A232-BA666C10DDFE}"/>
              </a:ext>
            </a:extLst>
          </p:cNvPr>
          <p:cNvGrpSpPr/>
          <p:nvPr/>
        </p:nvGrpSpPr>
        <p:grpSpPr>
          <a:xfrm>
            <a:off x="-938433" y="-148035"/>
            <a:ext cx="15182938" cy="2042888"/>
            <a:chOff x="-938433" y="-148035"/>
            <a:chExt cx="15182938" cy="2042888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2DCF6066-72B4-461B-81F3-38DD9D3B9923}"/>
                </a:ext>
              </a:extLst>
            </p:cNvPr>
            <p:cNvGrpSpPr/>
            <p:nvPr/>
          </p:nvGrpSpPr>
          <p:grpSpPr>
            <a:xfrm>
              <a:off x="-938433" y="-148035"/>
              <a:ext cx="6729634" cy="2042888"/>
              <a:chOff x="0" y="-47625"/>
              <a:chExt cx="2165013" cy="657225"/>
            </a:xfrm>
          </p:grpSpPr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2EF4A9F0-B2CF-4FB9-ADDE-91DD3DD12835}"/>
                  </a:ext>
                </a:extLst>
              </p:cNvPr>
              <p:cNvSpPr/>
              <p:nvPr/>
            </p:nvSpPr>
            <p:spPr>
              <a:xfrm>
                <a:off x="0" y="0"/>
                <a:ext cx="2165013" cy="374097"/>
              </a:xfrm>
              <a:custGeom>
                <a:avLst/>
                <a:gdLst/>
                <a:ahLst/>
                <a:cxnLst/>
                <a:rect l="l" t="t" r="r" b="b"/>
                <a:pathLst>
                  <a:path w="3778356" h="374097">
                    <a:moveTo>
                      <a:pt x="203200" y="374097"/>
                    </a:moveTo>
                    <a:lnTo>
                      <a:pt x="3575156" y="374097"/>
                    </a:lnTo>
                    <a:lnTo>
                      <a:pt x="3778356" y="0"/>
                    </a:lnTo>
                    <a:lnTo>
                      <a:pt x="0" y="0"/>
                    </a:lnTo>
                    <a:lnTo>
                      <a:pt x="203200" y="374097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  <p:txBody>
              <a:bodyPr/>
              <a:lstStyle/>
              <a:p>
                <a:endParaRPr lang="ja-JP" altLang="en-US" dirty="0"/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8BDDCB81-33F8-430F-B340-3CFF50E4E1EF}"/>
                  </a:ext>
                </a:extLst>
              </p:cNvPr>
              <p:cNvSpPr txBox="1"/>
              <p:nvPr/>
            </p:nvSpPr>
            <p:spPr>
              <a:xfrm>
                <a:off x="127000" y="-47625"/>
                <a:ext cx="558800" cy="657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B25117A4-0F68-4DF7-B4C5-CD208020CA6D}"/>
                </a:ext>
              </a:extLst>
            </p:cNvPr>
            <p:cNvSpPr txBox="1"/>
            <p:nvPr/>
          </p:nvSpPr>
          <p:spPr>
            <a:xfrm>
              <a:off x="1028700" y="128976"/>
              <a:ext cx="13215805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20"/>
                </a:lnSpc>
              </a:pPr>
              <a:r>
                <a:rPr lang="ja-JP" altLang="en-US" sz="3600" spc="1800" dirty="0">
                  <a:solidFill>
                    <a:srgbClr val="FFFFFF"/>
                  </a:solidFill>
                  <a:ea typeface="Noto Sans Black"/>
                </a:rPr>
                <a:t>ペルソナ定義</a:t>
              </a:r>
              <a:endParaRPr lang="en-US" sz="3600" spc="1800" dirty="0">
                <a:solidFill>
                  <a:srgbClr val="FFFFFF"/>
                </a:solidFill>
                <a:ea typeface="Noto Sans Black"/>
              </a:endParaRPr>
            </a:p>
          </p:txBody>
        </p: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6E3EED7A-5EBA-462A-ABF1-055B7B5DF8C1}"/>
              </a:ext>
            </a:extLst>
          </p:cNvPr>
          <p:cNvGrpSpPr/>
          <p:nvPr/>
        </p:nvGrpSpPr>
        <p:grpSpPr>
          <a:xfrm>
            <a:off x="1777785" y="2546680"/>
            <a:ext cx="4911601" cy="6419671"/>
            <a:chOff x="1777785" y="2546680"/>
            <a:chExt cx="4911601" cy="6419671"/>
          </a:xfrm>
        </p:grpSpPr>
        <p:grpSp>
          <p:nvGrpSpPr>
            <p:cNvPr id="29" name="Group 29"/>
            <p:cNvGrpSpPr/>
            <p:nvPr/>
          </p:nvGrpSpPr>
          <p:grpSpPr>
            <a:xfrm>
              <a:off x="1777785" y="2546680"/>
              <a:ext cx="4911601" cy="491160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4" name="図 53" descr="スーツを着た男性が携帯電話を持っている男性&#10;&#10;低い精度で自動的に生成された説明">
              <a:extLst>
                <a:ext uri="{FF2B5EF4-FFF2-40B4-BE49-F238E27FC236}">
                  <a16:creationId xmlns:a16="http://schemas.microsoft.com/office/drawing/2014/main" id="{563EFEF3-C14C-483E-9D73-7EC67563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6" r="16656"/>
            <a:stretch/>
          </p:blipFill>
          <p:spPr>
            <a:xfrm>
              <a:off x="2036062" y="2826326"/>
              <a:ext cx="4308452" cy="4308452"/>
            </a:xfrm>
            <a:prstGeom prst="flowChartConnector">
              <a:avLst/>
            </a:prstGeom>
          </p:spPr>
        </p:pic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78B65BF9-8ADE-4044-B088-CC7A91CA8BEC}"/>
                </a:ext>
              </a:extLst>
            </p:cNvPr>
            <p:cNvGrpSpPr/>
            <p:nvPr/>
          </p:nvGrpSpPr>
          <p:grpSpPr>
            <a:xfrm>
              <a:off x="1869714" y="6786296"/>
              <a:ext cx="4466139" cy="2180055"/>
              <a:chOff x="1869714" y="6786296"/>
              <a:chExt cx="4466139" cy="2180055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1869714" y="6786296"/>
                <a:ext cx="4466139" cy="2180055"/>
                <a:chOff x="0" y="0"/>
                <a:chExt cx="1176267" cy="574171"/>
              </a:xfrm>
            </p:grpSpPr>
            <p:sp>
              <p:nvSpPr>
                <p:cNvPr id="36" name="TextBox 36"/>
                <p:cNvSpPr txBox="1"/>
                <p:nvPr/>
              </p:nvSpPr>
              <p:spPr>
                <a:xfrm>
                  <a:off x="0" y="-47625"/>
                  <a:ext cx="812800" cy="86042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  <p:sp>
              <p:nvSpPr>
                <p:cNvPr id="35" name="Freeform 35"/>
                <p:cNvSpPr/>
                <p:nvPr/>
              </p:nvSpPr>
              <p:spPr>
                <a:xfrm>
                  <a:off x="0" y="0"/>
                  <a:ext cx="1176267" cy="574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267" h="574171">
                      <a:moveTo>
                        <a:pt x="0" y="0"/>
                      </a:moveTo>
                      <a:lnTo>
                        <a:pt x="1176267" y="0"/>
                      </a:lnTo>
                      <a:lnTo>
                        <a:pt x="1176267" y="574171"/>
                      </a:lnTo>
                      <a:lnTo>
                        <a:pt x="0" y="574171"/>
                      </a:lnTo>
                      <a:close/>
                    </a:path>
                  </a:pathLst>
                </a:custGeom>
                <a:solidFill>
                  <a:srgbClr val="F4F4F4">
                    <a:alpha val="94902"/>
                  </a:srgbClr>
                </a:solidFill>
              </p:spPr>
              <p:txBody>
                <a:bodyPr/>
                <a:lstStyle/>
                <a:p>
                  <a:endParaRPr lang="ja-JP" altLang="en-US" dirty="0"/>
                </a:p>
              </p:txBody>
            </p:sp>
          </p:grpSp>
          <p:sp>
            <p:nvSpPr>
              <p:cNvPr id="38" name="TextBox 38"/>
              <p:cNvSpPr txBox="1"/>
              <p:nvPr/>
            </p:nvSpPr>
            <p:spPr>
              <a:xfrm>
                <a:off x="2207363" y="7081739"/>
                <a:ext cx="3790841" cy="55626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800"/>
                  </a:lnSpc>
                </a:pPr>
                <a:r>
                  <a:rPr lang="ja-JP" altLang="en-US" sz="2400" b="1" spc="720" dirty="0">
                    <a:solidFill>
                      <a:srgbClr val="000000"/>
                    </a:solidFill>
                    <a:latin typeface="Yu Gothic Medium" panose="020B0400000000000000" pitchFamily="34" charset="-128"/>
                    <a:ea typeface="Yu Gothic Medium" panose="020B0400000000000000" pitchFamily="34" charset="-128"/>
                  </a:rPr>
                  <a:t>気弱な新人</a:t>
                </a:r>
                <a:endParaRPr lang="en-US" sz="2400" b="1" spc="720" dirty="0">
                  <a:solidFill>
                    <a:srgbClr val="000000"/>
                  </a:solidFill>
                  <a:latin typeface="Yu Gothic Medium" panose="020B0400000000000000" pitchFamily="34" charset="-128"/>
                  <a:ea typeface="Yu Gothic Medium" panose="020B0400000000000000" pitchFamily="34" charset="-128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2207363" y="7646018"/>
                <a:ext cx="3790841" cy="8343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200"/>
                  </a:lnSpc>
                </a:pPr>
                <a:r>
                  <a:rPr lang="zh-TW" altLang="en-US" sz="3600" b="1" spc="540" dirty="0">
                    <a:solidFill>
                      <a:srgbClr val="000000"/>
                    </a:solidFill>
                    <a:latin typeface="Yu Gothic Medium" panose="020B0500000000000000" pitchFamily="50" charset="-128"/>
                    <a:ea typeface="Yu Gothic Medium" panose="020B0500000000000000" pitchFamily="50" charset="-128"/>
                  </a:rPr>
                  <a:t>源田　剛次郎</a:t>
                </a:r>
              </a:p>
            </p:txBody>
          </p:sp>
        </p:grpSp>
      </p:grpSp>
      <p:sp>
        <p:nvSpPr>
          <p:cNvPr id="42" name="TextBox 27">
            <a:extLst>
              <a:ext uri="{FF2B5EF4-FFF2-40B4-BE49-F238E27FC236}">
                <a16:creationId xmlns:a16="http://schemas.microsoft.com/office/drawing/2014/main" id="{6CCABD11-8E4B-402D-A9FC-8E4156BC4C5A}"/>
              </a:ext>
            </a:extLst>
          </p:cNvPr>
          <p:cNvSpPr txBox="1"/>
          <p:nvPr/>
        </p:nvSpPr>
        <p:spPr>
          <a:xfrm>
            <a:off x="7261918" y="3022015"/>
            <a:ext cx="9947475" cy="1279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4000" b="1" spc="480" dirty="0">
                <a:solidFill>
                  <a:srgbClr val="000000"/>
                </a:solidFill>
                <a:ea typeface="Noto Sans Black"/>
              </a:rPr>
              <a:t>気弱な性格の彼の悩み</a:t>
            </a:r>
            <a:endParaRPr lang="en-US" sz="3600" spc="480" dirty="0">
              <a:solidFill>
                <a:srgbClr val="000000"/>
              </a:solidFill>
              <a:ea typeface="Noto Sans Black"/>
            </a:endParaRPr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7AFDA868-8AF8-40E1-98AB-F7768E0EBFD8}"/>
              </a:ext>
            </a:extLst>
          </p:cNvPr>
          <p:cNvSpPr txBox="1"/>
          <p:nvPr/>
        </p:nvSpPr>
        <p:spPr>
          <a:xfrm>
            <a:off x="5968322" y="4822477"/>
            <a:ext cx="13029782" cy="11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ja-JP" altLang="en-US" sz="3600" spc="480" dirty="0">
                <a:solidFill>
                  <a:srgbClr val="000000"/>
                </a:solidFill>
                <a:ea typeface="Noto Sans Black"/>
              </a:rPr>
              <a:t>「質問したら怒られてしまうのではないか</a:t>
            </a:r>
            <a:r>
              <a:rPr lang="en-US" altLang="ja-JP" sz="3600" spc="480" dirty="0">
                <a:solidFill>
                  <a:srgbClr val="000000"/>
                </a:solidFill>
                <a:ea typeface="Noto Sans Black"/>
              </a:rPr>
              <a:t>…</a:t>
            </a:r>
            <a:r>
              <a:rPr lang="ja-JP" altLang="en-US" sz="3600" spc="480" dirty="0">
                <a:solidFill>
                  <a:srgbClr val="000000"/>
                </a:solidFill>
                <a:ea typeface="Noto Sans Black"/>
              </a:rPr>
              <a:t>」</a:t>
            </a:r>
            <a:endParaRPr lang="en-US" sz="3600" spc="480" dirty="0">
              <a:solidFill>
                <a:srgbClr val="000000"/>
              </a:solidFill>
              <a:ea typeface="No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28803642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469</Words>
  <Application>Microsoft Office PowerPoint</Application>
  <PresentationFormat>ユーザー設定</PresentationFormat>
  <Paragraphs>140</Paragraphs>
  <Slides>32</Slides>
  <Notes>2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せのびゴシック Bold</vt:lpstr>
      <vt:lpstr>Arial</vt:lpstr>
      <vt:lpstr>Calibri</vt:lpstr>
      <vt:lpstr>Cooper Hewitt Heavy</vt:lpstr>
      <vt:lpstr>游ゴシック</vt:lpstr>
      <vt:lpstr>せのびゴシック Regular</vt:lpstr>
      <vt:lpstr>Yu Gothic Medium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 アイソメトリック要素&amp;モックアップ 教育におけるテクノロジー テクノロジーのプレゼンテーション</dc:title>
  <dc:creator>user</dc:creator>
  <cp:lastModifiedBy>川口陽紀</cp:lastModifiedBy>
  <cp:revision>12</cp:revision>
  <dcterms:created xsi:type="dcterms:W3CDTF">2006-08-16T00:00:00Z</dcterms:created>
  <dcterms:modified xsi:type="dcterms:W3CDTF">2023-06-29T05:49:38Z</dcterms:modified>
  <dc:identifier>DAFm5Nh285o</dc:identifier>
</cp:coreProperties>
</file>